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37" r:id="rId1"/>
  </p:sldMasterIdLst>
  <p:notesMasterIdLst>
    <p:notesMasterId r:id="rId27"/>
  </p:notesMasterIdLst>
  <p:sldIdLst>
    <p:sldId id="256" r:id="rId2"/>
    <p:sldId id="257" r:id="rId3"/>
    <p:sldId id="258" r:id="rId4"/>
    <p:sldId id="272" r:id="rId5"/>
    <p:sldId id="273" r:id="rId6"/>
    <p:sldId id="259" r:id="rId7"/>
    <p:sldId id="274" r:id="rId8"/>
    <p:sldId id="275" r:id="rId9"/>
    <p:sldId id="260" r:id="rId10"/>
    <p:sldId id="276" r:id="rId11"/>
    <p:sldId id="277" r:id="rId12"/>
    <p:sldId id="278" r:id="rId13"/>
    <p:sldId id="261" r:id="rId14"/>
    <p:sldId id="279" r:id="rId15"/>
    <p:sldId id="280" r:id="rId16"/>
    <p:sldId id="262" r:id="rId17"/>
    <p:sldId id="263" r:id="rId18"/>
    <p:sldId id="264" r:id="rId19"/>
    <p:sldId id="265" r:id="rId20"/>
    <p:sldId id="266" r:id="rId21"/>
    <p:sldId id="267" r:id="rId22"/>
    <p:sldId id="268" r:id="rId23"/>
    <p:sldId id="270" r:id="rId24"/>
    <p:sldId id="282"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D387B-468E-4B59-ADD1-B21708E4CADD}" type="doc">
      <dgm:prSet loTypeId="urn:microsoft.com/office/officeart/2005/8/layout/vList3" loCatId="list" qsTypeId="urn:microsoft.com/office/officeart/2005/8/quickstyle/simple1" qsCatId="simple" csTypeId="urn:microsoft.com/office/officeart/2005/8/colors/accent1_2" csCatId="accent1" phldr="1"/>
      <dgm:spPr/>
    </dgm:pt>
    <dgm:pt modelId="{3B1CD8D7-A3E8-4216-8600-1A5FD196C11C}">
      <dgm:prSet phldrT="[Text]"/>
      <dgm:spPr/>
      <dgm:t>
        <a:bodyPr/>
        <a:lstStyle/>
        <a:p>
          <a:r>
            <a:rPr lang="fa-IR" dirty="0" smtClean="0"/>
            <a:t>ورقه چوبی</a:t>
          </a:r>
          <a:endParaRPr lang="en-US" dirty="0"/>
        </a:p>
      </dgm:t>
    </dgm:pt>
    <dgm:pt modelId="{D9DE42D9-D8C4-4108-BCFC-9EC0836D2AA1}" type="parTrans" cxnId="{6E272D9F-C384-4332-B39D-712B74C77A1F}">
      <dgm:prSet/>
      <dgm:spPr/>
      <dgm:t>
        <a:bodyPr/>
        <a:lstStyle/>
        <a:p>
          <a:endParaRPr lang="en-US"/>
        </a:p>
      </dgm:t>
    </dgm:pt>
    <dgm:pt modelId="{C31893DD-BF5C-424F-A195-3F9C8CD9DB41}" type="sibTrans" cxnId="{6E272D9F-C384-4332-B39D-712B74C77A1F}">
      <dgm:prSet/>
      <dgm:spPr/>
      <dgm:t>
        <a:bodyPr/>
        <a:lstStyle/>
        <a:p>
          <a:endParaRPr lang="en-US"/>
        </a:p>
      </dgm:t>
    </dgm:pt>
    <dgm:pt modelId="{5F22F213-5BB5-4839-8079-3F1442C5490E}" type="pres">
      <dgm:prSet presAssocID="{4C5D387B-468E-4B59-ADD1-B21708E4CADD}" presName="linearFlow" presStyleCnt="0">
        <dgm:presLayoutVars>
          <dgm:dir/>
          <dgm:resizeHandles val="exact"/>
        </dgm:presLayoutVars>
      </dgm:prSet>
      <dgm:spPr/>
    </dgm:pt>
    <dgm:pt modelId="{5592DA0D-BB74-4636-90F9-626B0400E1CB}" type="pres">
      <dgm:prSet presAssocID="{3B1CD8D7-A3E8-4216-8600-1A5FD196C11C}" presName="composite" presStyleCnt="0"/>
      <dgm:spPr/>
    </dgm:pt>
    <dgm:pt modelId="{C4FC1F81-172D-402C-8601-BBB61425BC76}" type="pres">
      <dgm:prSet presAssocID="{3B1CD8D7-A3E8-4216-8600-1A5FD196C11C}" presName="imgShp" presStyleLbl="fgImgPlace1" presStyleIdx="0" presStyleCnt="1"/>
      <dgm:spPr>
        <a:blipFill>
          <a:blip xmlns:r="http://schemas.openxmlformats.org/officeDocument/2006/relationships" r:embed="rId1"/>
          <a:srcRect/>
          <a:stretch>
            <a:fillRect/>
          </a:stretch>
        </a:blipFill>
      </dgm:spPr>
    </dgm:pt>
    <dgm:pt modelId="{9A847420-2CA6-406A-8CF5-38D7DB8F7CCC}" type="pres">
      <dgm:prSet presAssocID="{3B1CD8D7-A3E8-4216-8600-1A5FD196C11C}" presName="txShp" presStyleLbl="node1" presStyleIdx="0" presStyleCnt="1">
        <dgm:presLayoutVars>
          <dgm:bulletEnabled val="1"/>
        </dgm:presLayoutVars>
      </dgm:prSet>
      <dgm:spPr/>
      <dgm:t>
        <a:bodyPr/>
        <a:lstStyle/>
        <a:p>
          <a:endParaRPr lang="en-US"/>
        </a:p>
      </dgm:t>
    </dgm:pt>
  </dgm:ptLst>
  <dgm:cxnLst>
    <dgm:cxn modelId="{DB24E543-6B35-4E3F-86FC-29A703DF7782}" type="presOf" srcId="{3B1CD8D7-A3E8-4216-8600-1A5FD196C11C}" destId="{9A847420-2CA6-406A-8CF5-38D7DB8F7CCC}" srcOrd="0" destOrd="0" presId="urn:microsoft.com/office/officeart/2005/8/layout/vList3"/>
    <dgm:cxn modelId="{6E272D9F-C384-4332-B39D-712B74C77A1F}" srcId="{4C5D387B-468E-4B59-ADD1-B21708E4CADD}" destId="{3B1CD8D7-A3E8-4216-8600-1A5FD196C11C}" srcOrd="0" destOrd="0" parTransId="{D9DE42D9-D8C4-4108-BCFC-9EC0836D2AA1}" sibTransId="{C31893DD-BF5C-424F-A195-3F9C8CD9DB41}"/>
    <dgm:cxn modelId="{5A23997E-583D-4556-813F-2FCB012AE88A}" type="presOf" srcId="{4C5D387B-468E-4B59-ADD1-B21708E4CADD}" destId="{5F22F213-5BB5-4839-8079-3F1442C5490E}" srcOrd="0" destOrd="0" presId="urn:microsoft.com/office/officeart/2005/8/layout/vList3"/>
    <dgm:cxn modelId="{556F9B53-8D23-4ECD-A3AF-E1EF03011D51}" type="presParOf" srcId="{5F22F213-5BB5-4839-8079-3F1442C5490E}" destId="{5592DA0D-BB74-4636-90F9-626B0400E1CB}" srcOrd="0" destOrd="0" presId="urn:microsoft.com/office/officeart/2005/8/layout/vList3"/>
    <dgm:cxn modelId="{982458D7-27C8-4AF1-BB30-A9A80ECD117B}" type="presParOf" srcId="{5592DA0D-BB74-4636-90F9-626B0400E1CB}" destId="{C4FC1F81-172D-402C-8601-BBB61425BC76}" srcOrd="0" destOrd="0" presId="urn:microsoft.com/office/officeart/2005/8/layout/vList3"/>
    <dgm:cxn modelId="{83676B44-3104-49C4-A97F-C48A1BD5464C}" type="presParOf" srcId="{5592DA0D-BB74-4636-90F9-626B0400E1CB}" destId="{9A847420-2CA6-406A-8CF5-38D7DB8F7CC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50A931-99E5-4884-A506-C1850622A99D}" type="doc">
      <dgm:prSet loTypeId="urn:microsoft.com/office/officeart/2005/8/layout/vList3" loCatId="list" qsTypeId="urn:microsoft.com/office/officeart/2005/8/quickstyle/simple1" qsCatId="simple" csTypeId="urn:microsoft.com/office/officeart/2005/8/colors/accent1_2" csCatId="accent1" phldr="1"/>
      <dgm:spPr/>
    </dgm:pt>
    <dgm:pt modelId="{B9EBFEAA-2719-45AA-BB8D-8CEBCFCE3C46}">
      <dgm:prSet phldrT="[Text]"/>
      <dgm:spPr/>
      <dgm:t>
        <a:bodyPr/>
        <a:lstStyle/>
        <a:p>
          <a:r>
            <a:rPr lang="fa-IR" dirty="0" smtClean="0"/>
            <a:t>اره</a:t>
          </a:r>
          <a:endParaRPr lang="en-US" dirty="0"/>
        </a:p>
      </dgm:t>
    </dgm:pt>
    <dgm:pt modelId="{4AABB174-811C-44EA-BC29-1070C825E9E6}" type="parTrans" cxnId="{51B8922F-B87F-4E23-AAB3-4DBB5ACA5FEC}">
      <dgm:prSet/>
      <dgm:spPr/>
      <dgm:t>
        <a:bodyPr/>
        <a:lstStyle/>
        <a:p>
          <a:endParaRPr lang="en-US"/>
        </a:p>
      </dgm:t>
    </dgm:pt>
    <dgm:pt modelId="{0A8C4C02-3566-4EE3-9C73-B1E986247E47}" type="sibTrans" cxnId="{51B8922F-B87F-4E23-AAB3-4DBB5ACA5FEC}">
      <dgm:prSet/>
      <dgm:spPr/>
      <dgm:t>
        <a:bodyPr/>
        <a:lstStyle/>
        <a:p>
          <a:endParaRPr lang="en-US"/>
        </a:p>
      </dgm:t>
    </dgm:pt>
    <dgm:pt modelId="{B6FFF5F0-EEA3-4D10-A939-B0B192B283CA}" type="pres">
      <dgm:prSet presAssocID="{9C50A931-99E5-4884-A506-C1850622A99D}" presName="linearFlow" presStyleCnt="0">
        <dgm:presLayoutVars>
          <dgm:dir/>
          <dgm:resizeHandles val="exact"/>
        </dgm:presLayoutVars>
      </dgm:prSet>
      <dgm:spPr/>
    </dgm:pt>
    <dgm:pt modelId="{CD2B8BD2-C121-4834-8B0F-3E916064F3EB}" type="pres">
      <dgm:prSet presAssocID="{B9EBFEAA-2719-45AA-BB8D-8CEBCFCE3C46}" presName="composite" presStyleCnt="0"/>
      <dgm:spPr/>
    </dgm:pt>
    <dgm:pt modelId="{EC0D33D1-16FE-4402-ABD7-D7FF6E2A763E}" type="pres">
      <dgm:prSet presAssocID="{B9EBFEAA-2719-45AA-BB8D-8CEBCFCE3C46}" presName="imgShp" presStyleLbl="fgImgPlace1" presStyleIdx="0" presStyleCnt="1" custLinFactNeighborX="843" custLinFactNeighborY="3588"/>
      <dgm:spPr>
        <a:blipFill>
          <a:blip xmlns:r="http://schemas.openxmlformats.org/officeDocument/2006/relationships" r:embed="rId1"/>
          <a:srcRect/>
          <a:stretch>
            <a:fillRect/>
          </a:stretch>
        </a:blipFill>
      </dgm:spPr>
    </dgm:pt>
    <dgm:pt modelId="{4A4BABB5-32B4-417A-ABC8-1D1286EAA213}" type="pres">
      <dgm:prSet presAssocID="{B9EBFEAA-2719-45AA-BB8D-8CEBCFCE3C46}" presName="txShp" presStyleLbl="node1" presStyleIdx="0" presStyleCnt="1">
        <dgm:presLayoutVars>
          <dgm:bulletEnabled val="1"/>
        </dgm:presLayoutVars>
      </dgm:prSet>
      <dgm:spPr/>
      <dgm:t>
        <a:bodyPr/>
        <a:lstStyle/>
        <a:p>
          <a:endParaRPr lang="en-US"/>
        </a:p>
      </dgm:t>
    </dgm:pt>
  </dgm:ptLst>
  <dgm:cxnLst>
    <dgm:cxn modelId="{E67E072B-C7C5-4B88-A70D-7CA1AFE89B8F}" type="presOf" srcId="{B9EBFEAA-2719-45AA-BB8D-8CEBCFCE3C46}" destId="{4A4BABB5-32B4-417A-ABC8-1D1286EAA213}" srcOrd="0" destOrd="0" presId="urn:microsoft.com/office/officeart/2005/8/layout/vList3"/>
    <dgm:cxn modelId="{51B8922F-B87F-4E23-AAB3-4DBB5ACA5FEC}" srcId="{9C50A931-99E5-4884-A506-C1850622A99D}" destId="{B9EBFEAA-2719-45AA-BB8D-8CEBCFCE3C46}" srcOrd="0" destOrd="0" parTransId="{4AABB174-811C-44EA-BC29-1070C825E9E6}" sibTransId="{0A8C4C02-3566-4EE3-9C73-B1E986247E47}"/>
    <dgm:cxn modelId="{C87E437E-DF79-41F8-9E77-39F10E441C6F}" type="presOf" srcId="{9C50A931-99E5-4884-A506-C1850622A99D}" destId="{B6FFF5F0-EEA3-4D10-A939-B0B192B283CA}" srcOrd="0" destOrd="0" presId="urn:microsoft.com/office/officeart/2005/8/layout/vList3"/>
    <dgm:cxn modelId="{AADBA939-30F8-4791-95AF-050F4AF8F227}" type="presParOf" srcId="{B6FFF5F0-EEA3-4D10-A939-B0B192B283CA}" destId="{CD2B8BD2-C121-4834-8B0F-3E916064F3EB}" srcOrd="0" destOrd="0" presId="urn:microsoft.com/office/officeart/2005/8/layout/vList3"/>
    <dgm:cxn modelId="{8416B5A6-2AEB-4512-A55E-40480567319B}" type="presParOf" srcId="{CD2B8BD2-C121-4834-8B0F-3E916064F3EB}" destId="{EC0D33D1-16FE-4402-ABD7-D7FF6E2A763E}" srcOrd="0" destOrd="0" presId="urn:microsoft.com/office/officeart/2005/8/layout/vList3"/>
    <dgm:cxn modelId="{4C8552AF-DB06-42AC-A102-D2A37C8A985F}" type="presParOf" srcId="{CD2B8BD2-C121-4834-8B0F-3E916064F3EB}" destId="{4A4BABB5-32B4-417A-ABC8-1D1286EAA213}"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0BA331-5863-4256-B8AA-F9FE1DCC5573}" type="doc">
      <dgm:prSet loTypeId="urn:microsoft.com/office/officeart/2005/8/layout/vList3" loCatId="list" qsTypeId="urn:microsoft.com/office/officeart/2005/8/quickstyle/simple1" qsCatId="simple" csTypeId="urn:microsoft.com/office/officeart/2005/8/colors/accent1_2" csCatId="accent1" phldr="1"/>
      <dgm:spPr/>
    </dgm:pt>
    <dgm:pt modelId="{095E0023-A369-4D90-882F-03293128D667}">
      <dgm:prSet phldrT="[Text]"/>
      <dgm:spPr/>
      <dgm:t>
        <a:bodyPr/>
        <a:lstStyle/>
        <a:p>
          <a:r>
            <a:rPr lang="fa-IR" dirty="0" smtClean="0"/>
            <a:t>سنباده اسفنجی</a:t>
          </a:r>
          <a:endParaRPr lang="en-US" dirty="0"/>
        </a:p>
      </dgm:t>
    </dgm:pt>
    <dgm:pt modelId="{DA56EF3B-573E-4B09-9883-3D02DFC3F3E8}" type="parTrans" cxnId="{E210789E-D43B-4DDA-9855-C410A61A1601}">
      <dgm:prSet/>
      <dgm:spPr/>
      <dgm:t>
        <a:bodyPr/>
        <a:lstStyle/>
        <a:p>
          <a:endParaRPr lang="en-US"/>
        </a:p>
      </dgm:t>
    </dgm:pt>
    <dgm:pt modelId="{BC395698-F94D-41D0-B2FA-36F9C77C9C8B}" type="sibTrans" cxnId="{E210789E-D43B-4DDA-9855-C410A61A1601}">
      <dgm:prSet/>
      <dgm:spPr/>
      <dgm:t>
        <a:bodyPr/>
        <a:lstStyle/>
        <a:p>
          <a:endParaRPr lang="en-US"/>
        </a:p>
      </dgm:t>
    </dgm:pt>
    <dgm:pt modelId="{C577D995-E80F-4219-BCDE-DF26547CA97C}" type="pres">
      <dgm:prSet presAssocID="{B50BA331-5863-4256-B8AA-F9FE1DCC5573}" presName="linearFlow" presStyleCnt="0">
        <dgm:presLayoutVars>
          <dgm:dir/>
          <dgm:resizeHandles val="exact"/>
        </dgm:presLayoutVars>
      </dgm:prSet>
      <dgm:spPr/>
    </dgm:pt>
    <dgm:pt modelId="{CDE1D5A4-A8DC-465A-8DEF-BE86331279E8}" type="pres">
      <dgm:prSet presAssocID="{095E0023-A369-4D90-882F-03293128D667}" presName="composite" presStyleCnt="0"/>
      <dgm:spPr/>
    </dgm:pt>
    <dgm:pt modelId="{7719BAEA-751F-44A7-BD8E-CA1CCF3D9053}" type="pres">
      <dgm:prSet presAssocID="{095E0023-A369-4D90-882F-03293128D667}" presName="imgShp" presStyleLbl="fgImgPlace1" presStyleIdx="0" presStyleCnt="1"/>
      <dgm:spPr>
        <a:blipFill>
          <a:blip xmlns:r="http://schemas.openxmlformats.org/officeDocument/2006/relationships" r:embed="rId1"/>
          <a:srcRect/>
          <a:stretch>
            <a:fillRect/>
          </a:stretch>
        </a:blipFill>
      </dgm:spPr>
    </dgm:pt>
    <dgm:pt modelId="{2CF3C764-2FF9-4485-8048-6898E9EED220}" type="pres">
      <dgm:prSet presAssocID="{095E0023-A369-4D90-882F-03293128D667}" presName="txShp" presStyleLbl="node1" presStyleIdx="0" presStyleCnt="1">
        <dgm:presLayoutVars>
          <dgm:bulletEnabled val="1"/>
        </dgm:presLayoutVars>
      </dgm:prSet>
      <dgm:spPr/>
      <dgm:t>
        <a:bodyPr/>
        <a:lstStyle/>
        <a:p>
          <a:endParaRPr lang="en-US"/>
        </a:p>
      </dgm:t>
    </dgm:pt>
  </dgm:ptLst>
  <dgm:cxnLst>
    <dgm:cxn modelId="{E210789E-D43B-4DDA-9855-C410A61A1601}" srcId="{B50BA331-5863-4256-B8AA-F9FE1DCC5573}" destId="{095E0023-A369-4D90-882F-03293128D667}" srcOrd="0" destOrd="0" parTransId="{DA56EF3B-573E-4B09-9883-3D02DFC3F3E8}" sibTransId="{BC395698-F94D-41D0-B2FA-36F9C77C9C8B}"/>
    <dgm:cxn modelId="{1C8EBBDD-C8CD-45FB-BADF-4818486C4D42}" type="presOf" srcId="{095E0023-A369-4D90-882F-03293128D667}" destId="{2CF3C764-2FF9-4485-8048-6898E9EED220}" srcOrd="0" destOrd="0" presId="urn:microsoft.com/office/officeart/2005/8/layout/vList3"/>
    <dgm:cxn modelId="{039AD8ED-1AA2-49EF-8584-529567133350}" type="presOf" srcId="{B50BA331-5863-4256-B8AA-F9FE1DCC5573}" destId="{C577D995-E80F-4219-BCDE-DF26547CA97C}" srcOrd="0" destOrd="0" presId="urn:microsoft.com/office/officeart/2005/8/layout/vList3"/>
    <dgm:cxn modelId="{13DAD50D-D2D0-4869-9A2A-36012F6AD1D5}" type="presParOf" srcId="{C577D995-E80F-4219-BCDE-DF26547CA97C}" destId="{CDE1D5A4-A8DC-465A-8DEF-BE86331279E8}" srcOrd="0" destOrd="0" presId="urn:microsoft.com/office/officeart/2005/8/layout/vList3"/>
    <dgm:cxn modelId="{07B04241-33A7-4DC5-A5BA-D28000EF9C97}" type="presParOf" srcId="{CDE1D5A4-A8DC-465A-8DEF-BE86331279E8}" destId="{7719BAEA-751F-44A7-BD8E-CA1CCF3D9053}" srcOrd="0" destOrd="0" presId="urn:microsoft.com/office/officeart/2005/8/layout/vList3"/>
    <dgm:cxn modelId="{91304E48-458A-41F4-9CB8-195BD0537C15}" type="presParOf" srcId="{CDE1D5A4-A8DC-465A-8DEF-BE86331279E8}" destId="{2CF3C764-2FF9-4485-8048-6898E9EED220}"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649EBC-AF0B-4E9C-B579-62DA3268EB45}" type="doc">
      <dgm:prSet loTypeId="urn:microsoft.com/office/officeart/2005/8/layout/vList3" loCatId="list" qsTypeId="urn:microsoft.com/office/officeart/2005/8/quickstyle/simple1" qsCatId="simple" csTypeId="urn:microsoft.com/office/officeart/2005/8/colors/accent1_2" csCatId="accent1" phldr="1"/>
      <dgm:spPr/>
    </dgm:pt>
    <dgm:pt modelId="{36B34C01-69F2-439F-AD5E-660962A21313}">
      <dgm:prSet phldrT="[Text]"/>
      <dgm:spPr/>
      <dgm:t>
        <a:bodyPr/>
        <a:lstStyle/>
        <a:p>
          <a:r>
            <a:rPr lang="fa-IR" dirty="0" smtClean="0"/>
            <a:t>سوهان</a:t>
          </a:r>
          <a:endParaRPr lang="en-US" dirty="0"/>
        </a:p>
      </dgm:t>
    </dgm:pt>
    <dgm:pt modelId="{8A841A6A-C790-44E9-B5BE-C32D1E316935}" type="parTrans" cxnId="{33CEF01E-C8E2-4FD4-9888-C41A03345BFE}">
      <dgm:prSet/>
      <dgm:spPr/>
      <dgm:t>
        <a:bodyPr/>
        <a:lstStyle/>
        <a:p>
          <a:endParaRPr lang="en-US"/>
        </a:p>
      </dgm:t>
    </dgm:pt>
    <dgm:pt modelId="{8AA5F583-F526-462E-BB53-0AEE14F18BB9}" type="sibTrans" cxnId="{33CEF01E-C8E2-4FD4-9888-C41A03345BFE}">
      <dgm:prSet/>
      <dgm:spPr/>
      <dgm:t>
        <a:bodyPr/>
        <a:lstStyle/>
        <a:p>
          <a:endParaRPr lang="en-US"/>
        </a:p>
      </dgm:t>
    </dgm:pt>
    <dgm:pt modelId="{87481451-AAE7-4987-A9AC-1A268112FF00}" type="pres">
      <dgm:prSet presAssocID="{B5649EBC-AF0B-4E9C-B579-62DA3268EB45}" presName="linearFlow" presStyleCnt="0">
        <dgm:presLayoutVars>
          <dgm:dir/>
          <dgm:resizeHandles val="exact"/>
        </dgm:presLayoutVars>
      </dgm:prSet>
      <dgm:spPr/>
    </dgm:pt>
    <dgm:pt modelId="{76B90D98-36B3-4F5C-9EC8-CA9A131FBFCE}" type="pres">
      <dgm:prSet presAssocID="{36B34C01-69F2-439F-AD5E-660962A21313}" presName="composite" presStyleCnt="0"/>
      <dgm:spPr/>
    </dgm:pt>
    <dgm:pt modelId="{361E53BA-3CEB-4C6A-961E-9802E22C88FD}" type="pres">
      <dgm:prSet presAssocID="{36B34C01-69F2-439F-AD5E-660962A21313}" presName="imgShp" presStyleLbl="fgImgPlace1" presStyleIdx="0" presStyleCnt="1"/>
      <dgm:spPr>
        <a:blipFill>
          <a:blip xmlns:r="http://schemas.openxmlformats.org/officeDocument/2006/relationships" r:embed="rId1"/>
          <a:srcRect/>
          <a:stretch>
            <a:fillRect/>
          </a:stretch>
        </a:blipFill>
      </dgm:spPr>
    </dgm:pt>
    <dgm:pt modelId="{F181359E-9DE2-4EE0-A886-3047E75A618E}" type="pres">
      <dgm:prSet presAssocID="{36B34C01-69F2-439F-AD5E-660962A21313}" presName="txShp" presStyleLbl="node1" presStyleIdx="0" presStyleCnt="1">
        <dgm:presLayoutVars>
          <dgm:bulletEnabled val="1"/>
        </dgm:presLayoutVars>
      </dgm:prSet>
      <dgm:spPr/>
      <dgm:t>
        <a:bodyPr/>
        <a:lstStyle/>
        <a:p>
          <a:endParaRPr lang="en-US"/>
        </a:p>
      </dgm:t>
    </dgm:pt>
  </dgm:ptLst>
  <dgm:cxnLst>
    <dgm:cxn modelId="{6E3B2B22-2F8A-4763-B4AC-C974BA61DA9F}" type="presOf" srcId="{B5649EBC-AF0B-4E9C-B579-62DA3268EB45}" destId="{87481451-AAE7-4987-A9AC-1A268112FF00}" srcOrd="0" destOrd="0" presId="urn:microsoft.com/office/officeart/2005/8/layout/vList3"/>
    <dgm:cxn modelId="{33CEF01E-C8E2-4FD4-9888-C41A03345BFE}" srcId="{B5649EBC-AF0B-4E9C-B579-62DA3268EB45}" destId="{36B34C01-69F2-439F-AD5E-660962A21313}" srcOrd="0" destOrd="0" parTransId="{8A841A6A-C790-44E9-B5BE-C32D1E316935}" sibTransId="{8AA5F583-F526-462E-BB53-0AEE14F18BB9}"/>
    <dgm:cxn modelId="{05ED2FF2-C701-4663-B3C1-0D81DA308137}" type="presOf" srcId="{36B34C01-69F2-439F-AD5E-660962A21313}" destId="{F181359E-9DE2-4EE0-A886-3047E75A618E}" srcOrd="0" destOrd="0" presId="urn:microsoft.com/office/officeart/2005/8/layout/vList3"/>
    <dgm:cxn modelId="{A40C59F3-5921-43F3-AFA4-28698549B631}" type="presParOf" srcId="{87481451-AAE7-4987-A9AC-1A268112FF00}" destId="{76B90D98-36B3-4F5C-9EC8-CA9A131FBFCE}" srcOrd="0" destOrd="0" presId="urn:microsoft.com/office/officeart/2005/8/layout/vList3"/>
    <dgm:cxn modelId="{35E2667E-03CA-4A06-985C-73B582E70574}" type="presParOf" srcId="{76B90D98-36B3-4F5C-9EC8-CA9A131FBFCE}" destId="{361E53BA-3CEB-4C6A-961E-9802E22C88FD}" srcOrd="0" destOrd="0" presId="urn:microsoft.com/office/officeart/2005/8/layout/vList3"/>
    <dgm:cxn modelId="{08C65DC6-C012-494D-8E13-56DFC40E6160}" type="presParOf" srcId="{76B90D98-36B3-4F5C-9EC8-CA9A131FBFCE}" destId="{F181359E-9DE2-4EE0-A886-3047E75A618E}"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47420-2CA6-406A-8CF5-38D7DB8F7CCC}">
      <dsp:nvSpPr>
        <dsp:cNvPr id="0" name=""/>
        <dsp:cNvSpPr/>
      </dsp:nvSpPr>
      <dsp:spPr>
        <a:xfrm rot="10800000">
          <a:off x="647163" y="1619400"/>
          <a:ext cx="1712889" cy="86288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508" tIns="95250" rIns="177800" bIns="95250" numCol="1" spcCol="1270" anchor="ctr" anchorCtr="0">
          <a:noAutofit/>
        </a:bodyPr>
        <a:lstStyle/>
        <a:p>
          <a:pPr lvl="0" algn="ctr" defTabSz="1111250">
            <a:lnSpc>
              <a:spcPct val="90000"/>
            </a:lnSpc>
            <a:spcBef>
              <a:spcPct val="0"/>
            </a:spcBef>
            <a:spcAft>
              <a:spcPct val="35000"/>
            </a:spcAft>
          </a:pPr>
          <a:r>
            <a:rPr lang="fa-IR" sz="2500" kern="1200" dirty="0" smtClean="0"/>
            <a:t>ورقه چوبی</a:t>
          </a:r>
          <a:endParaRPr lang="en-US" sz="2500" kern="1200" dirty="0"/>
        </a:p>
      </dsp:txBody>
      <dsp:txXfrm rot="10800000">
        <a:off x="862884" y="1619400"/>
        <a:ext cx="1497168" cy="862884"/>
      </dsp:txXfrm>
    </dsp:sp>
    <dsp:sp modelId="{C4FC1F81-172D-402C-8601-BBB61425BC76}">
      <dsp:nvSpPr>
        <dsp:cNvPr id="0" name=""/>
        <dsp:cNvSpPr/>
      </dsp:nvSpPr>
      <dsp:spPr>
        <a:xfrm>
          <a:off x="215721" y="1619400"/>
          <a:ext cx="862884" cy="862884"/>
        </a:xfrm>
        <a:prstGeom prst="ellipse">
          <a:avLst/>
        </a:prstGeom>
        <a:blipFill>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BABB5-32B4-417A-ABC8-1D1286EAA213}">
      <dsp:nvSpPr>
        <dsp:cNvPr id="0" name=""/>
        <dsp:cNvSpPr/>
      </dsp:nvSpPr>
      <dsp:spPr>
        <a:xfrm rot="10800000">
          <a:off x="538460" y="712589"/>
          <a:ext cx="1425178" cy="71794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595" tIns="125730" rIns="234696" bIns="125730" numCol="1" spcCol="1270" anchor="ctr" anchorCtr="0">
          <a:noAutofit/>
        </a:bodyPr>
        <a:lstStyle/>
        <a:p>
          <a:pPr lvl="0" algn="ctr" defTabSz="1466850">
            <a:lnSpc>
              <a:spcPct val="90000"/>
            </a:lnSpc>
            <a:spcBef>
              <a:spcPct val="0"/>
            </a:spcBef>
            <a:spcAft>
              <a:spcPct val="35000"/>
            </a:spcAft>
          </a:pPr>
          <a:r>
            <a:rPr lang="fa-IR" sz="3300" kern="1200" dirty="0" smtClean="0"/>
            <a:t>اره</a:t>
          </a:r>
          <a:endParaRPr lang="en-US" sz="3300" kern="1200" dirty="0"/>
        </a:p>
      </dsp:txBody>
      <dsp:txXfrm rot="10800000">
        <a:off x="717946" y="712589"/>
        <a:ext cx="1245692" cy="717946"/>
      </dsp:txXfrm>
    </dsp:sp>
    <dsp:sp modelId="{EC0D33D1-16FE-4402-ABD7-D7FF6E2A763E}">
      <dsp:nvSpPr>
        <dsp:cNvPr id="0" name=""/>
        <dsp:cNvSpPr/>
      </dsp:nvSpPr>
      <dsp:spPr>
        <a:xfrm>
          <a:off x="185539" y="738348"/>
          <a:ext cx="717946" cy="717946"/>
        </a:xfrm>
        <a:prstGeom prst="ellipse">
          <a:avLst/>
        </a:prstGeom>
        <a:blipFill>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3C764-2FF9-4485-8048-6898E9EED220}">
      <dsp:nvSpPr>
        <dsp:cNvPr id="0" name=""/>
        <dsp:cNvSpPr/>
      </dsp:nvSpPr>
      <dsp:spPr>
        <a:xfrm rot="10800000">
          <a:off x="538460" y="712589"/>
          <a:ext cx="1425178" cy="71794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595" tIns="76200" rIns="142240" bIns="76200" numCol="1" spcCol="1270" anchor="ctr" anchorCtr="0">
          <a:noAutofit/>
        </a:bodyPr>
        <a:lstStyle/>
        <a:p>
          <a:pPr lvl="0" algn="ctr" defTabSz="889000">
            <a:lnSpc>
              <a:spcPct val="90000"/>
            </a:lnSpc>
            <a:spcBef>
              <a:spcPct val="0"/>
            </a:spcBef>
            <a:spcAft>
              <a:spcPct val="35000"/>
            </a:spcAft>
          </a:pPr>
          <a:r>
            <a:rPr lang="fa-IR" sz="2000" kern="1200" dirty="0" smtClean="0"/>
            <a:t>سنباده اسفنجی</a:t>
          </a:r>
          <a:endParaRPr lang="en-US" sz="2000" kern="1200" dirty="0"/>
        </a:p>
      </dsp:txBody>
      <dsp:txXfrm rot="10800000">
        <a:off x="717946" y="712589"/>
        <a:ext cx="1245692" cy="717946"/>
      </dsp:txXfrm>
    </dsp:sp>
    <dsp:sp modelId="{7719BAEA-751F-44A7-BD8E-CA1CCF3D9053}">
      <dsp:nvSpPr>
        <dsp:cNvPr id="0" name=""/>
        <dsp:cNvSpPr/>
      </dsp:nvSpPr>
      <dsp:spPr>
        <a:xfrm>
          <a:off x="179486" y="712589"/>
          <a:ext cx="717946" cy="717946"/>
        </a:xfrm>
        <a:prstGeom prst="ellipse">
          <a:avLst/>
        </a:prstGeom>
        <a:blipFill>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1359E-9DE2-4EE0-A886-3047E75A618E}">
      <dsp:nvSpPr>
        <dsp:cNvPr id="0" name=""/>
        <dsp:cNvSpPr/>
      </dsp:nvSpPr>
      <dsp:spPr>
        <a:xfrm rot="10800000">
          <a:off x="803772" y="887266"/>
          <a:ext cx="2127396" cy="10716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2588" tIns="152400" rIns="284480" bIns="152400" numCol="1" spcCol="1270" anchor="ctr" anchorCtr="0">
          <a:noAutofit/>
        </a:bodyPr>
        <a:lstStyle/>
        <a:p>
          <a:pPr lvl="0" algn="ctr" defTabSz="1778000">
            <a:lnSpc>
              <a:spcPct val="90000"/>
            </a:lnSpc>
            <a:spcBef>
              <a:spcPct val="0"/>
            </a:spcBef>
            <a:spcAft>
              <a:spcPct val="35000"/>
            </a:spcAft>
          </a:pPr>
          <a:r>
            <a:rPr lang="fa-IR" sz="4000" kern="1200" dirty="0" smtClean="0"/>
            <a:t>سوهان</a:t>
          </a:r>
          <a:endParaRPr lang="en-US" sz="4000" kern="1200" dirty="0"/>
        </a:p>
      </dsp:txBody>
      <dsp:txXfrm rot="10800000">
        <a:off x="1071696" y="887266"/>
        <a:ext cx="1859472" cy="1071696"/>
      </dsp:txXfrm>
    </dsp:sp>
    <dsp:sp modelId="{361E53BA-3CEB-4C6A-961E-9802E22C88FD}">
      <dsp:nvSpPr>
        <dsp:cNvPr id="0" name=""/>
        <dsp:cNvSpPr/>
      </dsp:nvSpPr>
      <dsp:spPr>
        <a:xfrm>
          <a:off x="267924" y="887266"/>
          <a:ext cx="1071696" cy="1071696"/>
        </a:xfrm>
        <a:prstGeom prst="ellipse">
          <a:avLst/>
        </a:prstGeom>
        <a:blipFill>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6908D-2E86-4DC6-A819-B8C3A7F12FE0}"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D6695-E5EB-424D-919B-44F95266817E}" type="slidenum">
              <a:rPr lang="en-US" smtClean="0"/>
              <a:t>‹#›</a:t>
            </a:fld>
            <a:endParaRPr lang="en-US"/>
          </a:p>
        </p:txBody>
      </p:sp>
    </p:spTree>
    <p:extLst>
      <p:ext uri="{BB962C8B-B14F-4D97-AF65-F5344CB8AC3E}">
        <p14:creationId xmlns:p14="http://schemas.microsoft.com/office/powerpoint/2010/main" val="90560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845434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111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9336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52820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33813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0697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57037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3078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9942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49933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78631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969986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598989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4888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6/18/2020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595569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029793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463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7DE6118-2437-4B30-8E3C-4D2BE6020583}" type="datetimeFigureOut">
              <a:rPr lang="en-US" smtClean="0"/>
              <a:pPr/>
              <a:t>6/18/2020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45199178"/>
      </p:ext>
    </p:extLst>
  </p:cSld>
  <p:clrMap bg1="dk1" tx1="lt1" bg2="dk2"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slideLayout" Target="../slideLayouts/slideLayout9.xml"/><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image" Target="../media/image2.png"/><Relationship Id="rId2" Type="http://schemas.openxmlformats.org/officeDocument/2006/relationships/audio" Target="../media/media16.m4a"/><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microsoft.com/office/2007/relationships/media" Target="../media/media16.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23.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dirty="0" smtClean="0"/>
              <a:t/>
            </a:r>
            <a:br>
              <a:rPr lang="fa-IR" dirty="0" smtClean="0"/>
            </a:br>
            <a:r>
              <a:rPr lang="fa-IR" dirty="0"/>
              <a:t/>
            </a:r>
            <a:br>
              <a:rPr lang="fa-IR" dirty="0"/>
            </a:br>
            <a:r>
              <a:rPr lang="fa-IR" dirty="0" smtClean="0">
                <a:ln w="0"/>
                <a:solidFill>
                  <a:srgbClr val="00B0F0"/>
                </a:solidFill>
                <a:effectLst>
                  <a:reflection blurRad="6350" stA="53000" endA="300" endPos="35500" dir="5400000" sy="-90000" algn="bl" rotWithShape="0"/>
                </a:effectLst>
              </a:rPr>
              <a:t>بومرنگ         </a:t>
            </a:r>
            <a:endParaRPr lang="en-US" dirty="0">
              <a:ln w="0"/>
              <a:solidFill>
                <a:srgbClr val="00B0F0"/>
              </a:solidFill>
              <a:effectLst>
                <a:reflection blurRad="6350" stA="53000" endA="300" endPos="35500" dir="5400000" sy="-90000" algn="bl" rotWithShape="0"/>
              </a:effectLst>
            </a:endParaRPr>
          </a:p>
        </p:txBody>
      </p:sp>
      <p:sp>
        <p:nvSpPr>
          <p:cNvPr id="3" name="Subtitle 2"/>
          <p:cNvSpPr>
            <a:spLocks noGrp="1"/>
          </p:cNvSpPr>
          <p:nvPr>
            <p:ph type="subTitle" idx="1"/>
          </p:nvPr>
        </p:nvSpPr>
        <p:spPr/>
        <p:txBody>
          <a:bodyPr/>
          <a:lstStyle/>
          <a:p>
            <a:r>
              <a:rPr lang="fa-IR" dirty="0" smtClean="0"/>
              <a:t>رز گرانمایه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2318494"/>
      </p:ext>
    </p:extLst>
  </p:cSld>
  <p:clrMapOvr>
    <a:masterClrMapping/>
  </p:clrMapOvr>
  <mc:AlternateContent xmlns:mc="http://schemas.openxmlformats.org/markup-compatibility/2006">
    <mc:Choice xmlns:p14="http://schemas.microsoft.com/office/powerpoint/2010/main" Requires="p14">
      <p:transition spd="slow" p14:dur="2000" advTm="5826"/>
    </mc:Choice>
    <mc:Fallback>
      <p:transition spd="slow" advTm="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6653" y="958231"/>
            <a:ext cx="6096000" cy="5016758"/>
          </a:xfrm>
          <a:prstGeom prst="rect">
            <a:avLst/>
          </a:prstGeom>
        </p:spPr>
        <p:txBody>
          <a:bodyPr>
            <a:spAutoFit/>
          </a:bodyPr>
          <a:lstStyle/>
          <a:p>
            <a:r>
              <a:rPr lang="fa-IR" sz="4000" dirty="0"/>
              <a:t>هر کدام از لبه‌های بومرنگ که در سمت بالای محور چرخش آن قرار داشته باشد، در جهت پرتاب بومرنگ می‌چرخد و سرعت چرخش آن با سرعت حرکت بومرنگ جمع می‌شود، در حالی که لبه دیگر در خلاف آن جهت می‌چرخد.</a:t>
            </a:r>
            <a:endParaRPr lang="en-US" sz="4000" dirty="0"/>
          </a:p>
        </p:txBody>
      </p:sp>
      <p:pic>
        <p:nvPicPr>
          <p:cNvPr id="3" name="Picture 2"/>
          <p:cNvPicPr>
            <a:picLocks noChangeAspect="1"/>
          </p:cNvPicPr>
          <p:nvPr/>
        </p:nvPicPr>
        <p:blipFill>
          <a:blip r:embed="rId2"/>
          <a:stretch>
            <a:fillRect/>
          </a:stretch>
        </p:blipFill>
        <p:spPr>
          <a:xfrm>
            <a:off x="625028" y="1606169"/>
            <a:ext cx="4476750" cy="33623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326185936"/>
      </p:ext>
    </p:extLst>
  </p:cSld>
  <p:clrMapOvr>
    <a:masterClrMapping/>
  </p:clrMapOvr>
  <mc:AlternateContent xmlns:mc="http://schemas.openxmlformats.org/markup-compatibility/2006">
    <mc:Choice xmlns:p14="http://schemas.microsoft.com/office/powerpoint/2010/main" Requires="p14">
      <p:transition spd="slow" p14:dur="2000" advTm="4070"/>
    </mc:Choice>
    <mc:Fallback>
      <p:transition spd="slow" advTm="407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9989" y="845490"/>
            <a:ext cx="6096000" cy="5632311"/>
          </a:xfrm>
          <a:prstGeom prst="rect">
            <a:avLst/>
          </a:prstGeom>
        </p:spPr>
        <p:txBody>
          <a:bodyPr>
            <a:spAutoFit/>
          </a:bodyPr>
          <a:lstStyle/>
          <a:p>
            <a:r>
              <a:rPr lang="fa-IR" sz="4000" dirty="0"/>
              <a:t>این به آن معناست که با اینکه هر دو لبه با یک سرعت می‌چرخند، اما سرعت حرکت یکی در هوا بیشتر از دیگری است. این تفاوت سرعت باعث ایجاد دو نیروی متفاوت از سمت دو بال بومرنگ می‌شود و برآیند این دو نیرو، نیرویی می‌شود که از سمت بالای محور چرخش به بومرنگ وارد می‌شود.</a:t>
            </a:r>
            <a:endParaRPr lang="en-US" sz="4000" dirty="0"/>
          </a:p>
        </p:txBody>
      </p:sp>
      <p:pic>
        <p:nvPicPr>
          <p:cNvPr id="3" name="Picture 2"/>
          <p:cNvPicPr>
            <a:picLocks noChangeAspect="1"/>
          </p:cNvPicPr>
          <p:nvPr/>
        </p:nvPicPr>
        <p:blipFill>
          <a:blip r:embed="rId4"/>
          <a:stretch>
            <a:fillRect/>
          </a:stretch>
        </p:blipFill>
        <p:spPr>
          <a:xfrm>
            <a:off x="702301" y="1773595"/>
            <a:ext cx="4476750" cy="3362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1670976"/>
      </p:ext>
    </p:extLst>
  </p:cSld>
  <p:clrMapOvr>
    <a:masterClrMapping/>
  </p:clrMapOvr>
  <mc:AlternateContent xmlns:mc="http://schemas.openxmlformats.org/markup-compatibility/2006">
    <mc:Choice xmlns:p14="http://schemas.microsoft.com/office/powerpoint/2010/main" Requires="p14">
      <p:transition spd="slow" p14:dur="2000" advTm="19565"/>
    </mc:Choice>
    <mc:Fallback>
      <p:transition spd="slow" advTm="1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5138" y="723037"/>
            <a:ext cx="6096000" cy="5016758"/>
          </a:xfrm>
          <a:prstGeom prst="rect">
            <a:avLst/>
          </a:prstGeom>
        </p:spPr>
        <p:txBody>
          <a:bodyPr>
            <a:spAutoFit/>
          </a:bodyPr>
          <a:lstStyle/>
          <a:p>
            <a:r>
              <a:rPr lang="fa-IR" sz="3200" dirty="0"/>
              <a:t>بومرنگ را می‌توان به شیوه‌های متفاوتی پرتاب کرد، اما نکته مهم این است که آن را درست پرتاب کنید، یعنی با توجه به نیروهایی که به آن وارد می‌شود، با یک سرعت و زاویه مناسب آن را طوری پرتاب کنید که یک مسیر دایره شکل را طی کرده و به دست شما برگردد. در حقیقت شکل و طراحی مناسب بومرنگ فقط نیمی از کار است. بومرنگ خودش پرواز نمی‌کند، شما باید آن را درست پرتاب کنید!</a:t>
            </a:r>
            <a:endParaRPr lang="en-US" sz="3200" dirty="0"/>
          </a:p>
        </p:txBody>
      </p:sp>
      <p:pic>
        <p:nvPicPr>
          <p:cNvPr id="3" name="Picture 2"/>
          <p:cNvPicPr>
            <a:picLocks noChangeAspect="1"/>
          </p:cNvPicPr>
          <p:nvPr/>
        </p:nvPicPr>
        <p:blipFill>
          <a:blip r:embed="rId4"/>
          <a:stretch>
            <a:fillRect/>
          </a:stretch>
        </p:blipFill>
        <p:spPr>
          <a:xfrm>
            <a:off x="766695" y="1550253"/>
            <a:ext cx="4476750" cy="3362325"/>
          </a:xfrm>
          <a:prstGeom prst="rect">
            <a:avLst/>
          </a:prstGeom>
          <a:ln w="2286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474854"/>
      </p:ext>
    </p:extLst>
  </p:cSld>
  <p:clrMapOvr>
    <a:masterClrMapping/>
  </p:clrMapOvr>
  <mc:AlternateContent xmlns:mc="http://schemas.openxmlformats.org/markup-compatibility/2006">
    <mc:Choice xmlns:p14="http://schemas.microsoft.com/office/powerpoint/2010/main" Requires="p14">
      <p:transition spd="slow" p14:dur="2000" advTm="18556"/>
    </mc:Choice>
    <mc:Fallback>
      <p:transition spd="slow" advTm="1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141668"/>
            <a:ext cx="5929773" cy="617213"/>
          </a:xfrm>
        </p:spPr>
        <p:txBody>
          <a:bodyPr/>
          <a:lstStyle/>
          <a:p>
            <a:r>
              <a:rPr lang="fa-IR"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بومرنگ از کجا آمده؟</a:t>
            </a:r>
            <a:endPar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386366" y="758881"/>
            <a:ext cx="6774288" cy="5873739"/>
          </a:xfrm>
        </p:spPr>
        <p:txBody>
          <a:bodyPr>
            <a:normAutofit/>
          </a:bodyPr>
          <a:lstStyle/>
          <a:p>
            <a:r>
              <a:rPr lang="fa-IR" sz="3600" dirty="0">
                <a:effectLst/>
              </a:rPr>
              <a:t>در واقع ساختن بومرنگ فقط یک اتفاق بوده است. انسانهای اولیه از تکه‌های چوب برای شکار استفاده می‌کردند و در طبیعت هم چوب منحنی زیاد پیدا می‌شود. احتمالاً آنها کم کم به این نتیجه رسیده‌اند که چوبهای منحنی بهتر از چوبهای معمولی پرواز می‌کنند، در نتیجه شکل دادن به چوبها را آغاز کردند. </a:t>
            </a:r>
            <a:endParaRPr lang="en-US" sz="3600" dirty="0"/>
          </a:p>
        </p:txBody>
      </p:sp>
      <p:pic>
        <p:nvPicPr>
          <p:cNvPr id="5" name="Picture 4"/>
          <p:cNvPicPr>
            <a:picLocks noChangeAspect="1"/>
          </p:cNvPicPr>
          <p:nvPr/>
        </p:nvPicPr>
        <p:blipFill>
          <a:blip r:embed="rId4"/>
          <a:stretch>
            <a:fillRect/>
          </a:stretch>
        </p:blipFill>
        <p:spPr>
          <a:xfrm>
            <a:off x="7534141" y="888642"/>
            <a:ext cx="3052293" cy="4572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7625711"/>
      </p:ext>
    </p:extLst>
  </p:cSld>
  <p:clrMapOvr>
    <a:masterClrMapping/>
  </p:clrMapOvr>
  <mc:AlternateContent xmlns:mc="http://schemas.openxmlformats.org/markup-compatibility/2006">
    <mc:Choice xmlns:p14="http://schemas.microsoft.com/office/powerpoint/2010/main" Requires="p14">
      <p:transition spd="slow" p14:dur="2000" advTm="12016"/>
    </mc:Choice>
    <mc:Fallback>
      <p:transition spd="slow" advTm="1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716" y="1022625"/>
            <a:ext cx="6096000" cy="5262979"/>
          </a:xfrm>
          <a:prstGeom prst="rect">
            <a:avLst/>
          </a:prstGeom>
        </p:spPr>
        <p:txBody>
          <a:bodyPr>
            <a:spAutoFit/>
          </a:bodyPr>
          <a:lstStyle/>
          <a:p>
            <a:r>
              <a:rPr lang="fa-IR" sz="4800" dirty="0"/>
              <a:t>به این ترتیب اولین بومرنگها که البته بازگشت‌کننده نبودند، ساخته شدند. قدیمی‌ترین بومرنگی که تاکنون پیدا شده، مربوط به بیست هزار سال قبل است و توسط مردم لهستان ساخته شده است. </a:t>
            </a:r>
            <a:endParaRPr lang="en-US" sz="4800" dirty="0"/>
          </a:p>
        </p:txBody>
      </p:sp>
      <p:pic>
        <p:nvPicPr>
          <p:cNvPr id="3" name="Picture 2"/>
          <p:cNvPicPr>
            <a:picLocks noChangeAspect="1"/>
          </p:cNvPicPr>
          <p:nvPr/>
        </p:nvPicPr>
        <p:blipFill>
          <a:blip r:embed="rId4"/>
          <a:stretch>
            <a:fillRect/>
          </a:stretch>
        </p:blipFill>
        <p:spPr>
          <a:xfrm>
            <a:off x="270457" y="1830076"/>
            <a:ext cx="5383369" cy="36480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3889789"/>
      </p:ext>
    </p:extLst>
  </p:cSld>
  <p:clrMapOvr>
    <a:masterClrMapping/>
  </p:clrMapOvr>
  <mc:AlternateContent xmlns:mc="http://schemas.openxmlformats.org/markup-compatibility/2006">
    <mc:Choice xmlns:p14="http://schemas.microsoft.com/office/powerpoint/2010/main" Requires="p14">
      <p:transition spd="slow" p14:dur="2000" advTm="7037"/>
    </mc:Choice>
    <mc:Fallback>
      <p:transition spd="slow" advTm="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4986" y="858369"/>
            <a:ext cx="6096000" cy="5078313"/>
          </a:xfrm>
          <a:prstGeom prst="rect">
            <a:avLst/>
          </a:prstGeom>
        </p:spPr>
        <p:txBody>
          <a:bodyPr>
            <a:spAutoFit/>
          </a:bodyPr>
          <a:lstStyle/>
          <a:p>
            <a:r>
              <a:rPr lang="fa-IR" sz="3600" dirty="0"/>
              <a:t>راجع به تاریخچه بومرنگهای بازگشت‌کننده اطلاعات زیادی در دست نیست، اما معمولاً استرالیایی‌ها را صاحب این اختراع می‌شناسند، شاید یک مرد استرالیایی یک روز بومرنگی ساخت که به طور اتفاقی زاویه دو بال آن کم‌تر بود و بومرنگ می‌توانست دور بزند... شاید... به هر حال بومرنگها برمی‌گردند!</a:t>
            </a:r>
            <a:endParaRPr lang="en-US" sz="3600" dirty="0"/>
          </a:p>
        </p:txBody>
      </p:sp>
      <p:pic>
        <p:nvPicPr>
          <p:cNvPr id="3" name="Picture 2"/>
          <p:cNvPicPr>
            <a:picLocks noChangeAspect="1"/>
          </p:cNvPicPr>
          <p:nvPr/>
        </p:nvPicPr>
        <p:blipFill>
          <a:blip r:embed="rId4"/>
          <a:stretch>
            <a:fillRect/>
          </a:stretch>
        </p:blipFill>
        <p:spPr>
          <a:xfrm>
            <a:off x="759854" y="858369"/>
            <a:ext cx="4082601" cy="495000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0762611"/>
      </p:ext>
    </p:extLst>
  </p:cSld>
  <p:clrMapOvr>
    <a:masterClrMapping/>
  </p:clrMapOvr>
  <mc:AlternateContent xmlns:mc="http://schemas.openxmlformats.org/markup-compatibility/2006">
    <mc:Choice xmlns:p14="http://schemas.microsoft.com/office/powerpoint/2010/main" Requires="p14">
      <p:transition spd="slow" p14:dur="2000" advTm="10530"/>
    </mc:Choice>
    <mc:Fallback>
      <p:transition spd="slow" advTm="1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193184"/>
            <a:ext cx="5929773" cy="824248"/>
          </a:xfrm>
        </p:spPr>
        <p:txBody>
          <a:bodyPr>
            <a:normAutofit/>
            <a:scene3d>
              <a:camera prst="orthographicFront"/>
              <a:lightRig rig="soft" dir="t">
                <a:rot lat="0" lon="0" rev="15600000"/>
              </a:lightRig>
            </a:scene3d>
            <a:sp3d extrusionH="57150" prstMaterial="softEdge">
              <a:bevelT w="25400" h="38100"/>
            </a:sp3d>
          </a:bodyPr>
          <a:lstStyle/>
          <a:p>
            <a:r>
              <a:rPr lang="fa-IR" cap="none" dirty="0">
                <a:ln/>
                <a:solidFill>
                  <a:schemeClr val="accent4"/>
                </a:solidFill>
                <a:effectLst/>
              </a:rPr>
              <a:t>چگونه بومرنگ به سوی ما باز می گردد؟</a:t>
            </a:r>
            <a:endParaRPr lang="en-US" cap="none" dirty="0">
              <a:ln/>
              <a:solidFill>
                <a:schemeClr val="accent4"/>
              </a:solidFill>
              <a:effectLst/>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244699" y="1017432"/>
            <a:ext cx="6877318" cy="5615188"/>
          </a:xfrm>
        </p:spPr>
        <p:txBody>
          <a:bodyPr>
            <a:normAutofit/>
          </a:bodyPr>
          <a:lstStyle/>
          <a:p>
            <a:endParaRPr lang="fa-IR" sz="4000" dirty="0" smtClean="0">
              <a:effectLst/>
            </a:endParaRPr>
          </a:p>
          <a:p>
            <a:endParaRPr lang="fa-IR" sz="4000" dirty="0">
              <a:effectLst/>
            </a:endParaRPr>
          </a:p>
          <a:p>
            <a:r>
              <a:rPr lang="fa-IR" sz="3600" dirty="0">
                <a:effectLst/>
              </a:rPr>
              <a:t>بومرنگ، بر دو نوع است:</a:t>
            </a:r>
            <a:r>
              <a:rPr lang="fa-IR" sz="3600" dirty="0"/>
              <a:t/>
            </a:r>
            <a:br>
              <a:rPr lang="fa-IR" sz="3600" dirty="0"/>
            </a:br>
            <a:r>
              <a:rPr lang="fa-IR" sz="3600" dirty="0">
                <a:effectLst/>
              </a:rPr>
              <a:t>1 - بومرنگی که باز می گردد.</a:t>
            </a:r>
            <a:r>
              <a:rPr lang="fa-IR" sz="3600" dirty="0"/>
              <a:t/>
            </a:r>
            <a:br>
              <a:rPr lang="fa-IR" sz="3600" dirty="0"/>
            </a:br>
            <a:r>
              <a:rPr lang="fa-IR" sz="3600" dirty="0">
                <a:effectLst/>
              </a:rPr>
              <a:t>2 - بومرنگی که باز نمی گردد.</a:t>
            </a:r>
          </a:p>
          <a:p>
            <a:endParaRPr lang="en-US" sz="4000" dirty="0"/>
          </a:p>
        </p:txBody>
      </p:sp>
      <p:pic>
        <p:nvPicPr>
          <p:cNvPr id="5" name="Picture 4"/>
          <p:cNvPicPr>
            <a:picLocks noChangeAspect="1"/>
          </p:cNvPicPr>
          <p:nvPr/>
        </p:nvPicPr>
        <p:blipFill>
          <a:blip r:embed="rId4"/>
          <a:stretch>
            <a:fillRect/>
          </a:stretch>
        </p:blipFill>
        <p:spPr>
          <a:xfrm>
            <a:off x="7519528" y="850006"/>
            <a:ext cx="3041148" cy="466215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4490388"/>
      </p:ext>
    </p:extLst>
  </p:cSld>
  <p:clrMapOvr>
    <a:masterClrMapping/>
  </p:clrMapOvr>
  <mc:AlternateContent xmlns:mc="http://schemas.openxmlformats.org/markup-compatibility/2006">
    <mc:Choice xmlns:p14="http://schemas.microsoft.com/office/powerpoint/2010/main" Requires="p14">
      <p:transition spd="slow" p14:dur="2000" advTm="6518"/>
    </mc:Choice>
    <mc:Fallback>
      <p:transition spd="slow" advTm="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انواع بومرنگ</a:t>
            </a:r>
            <a:endParaRPr lang="en-US"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 Placeholder 2"/>
          <p:cNvSpPr>
            <a:spLocks noGrp="1"/>
          </p:cNvSpPr>
          <p:nvPr>
            <p:ph type="body" idx="1"/>
          </p:nvPr>
        </p:nvSpPr>
        <p:spPr/>
        <p:txBody>
          <a:bodyPr/>
          <a:lstStyle/>
          <a:p>
            <a:r>
              <a:rPr lang="fa-IR" dirty="0" smtClean="0"/>
              <a:t>باز نمیگردد                 </a:t>
            </a:r>
            <a:endParaRPr lang="en-US" dirty="0"/>
          </a:p>
        </p:txBody>
      </p:sp>
      <p:sp>
        <p:nvSpPr>
          <p:cNvPr id="4" name="Content Placeholder 3"/>
          <p:cNvSpPr>
            <a:spLocks noGrp="1"/>
          </p:cNvSpPr>
          <p:nvPr>
            <p:ph sz="half" idx="2"/>
          </p:nvPr>
        </p:nvSpPr>
        <p:spPr/>
        <p:txBody>
          <a:bodyPr>
            <a:normAutofit/>
          </a:bodyPr>
          <a:lstStyle/>
          <a:p>
            <a:pPr algn="r"/>
            <a:r>
              <a:rPr lang="fa-IR" sz="2400" dirty="0">
                <a:effectLst/>
              </a:rPr>
              <a:t>بومرنگی که باز نمی گردد شکلش تقریباً راست بوده، وزنش هم سبکتر از بومرنگ نوع اول است.</a:t>
            </a:r>
            <a:r>
              <a:rPr lang="fa-IR" sz="2400" dirty="0"/>
              <a:t/>
            </a:r>
            <a:br>
              <a:rPr lang="fa-IR" sz="2400" dirty="0"/>
            </a:br>
            <a:r>
              <a:rPr lang="fa-IR" sz="2400" dirty="0">
                <a:effectLst/>
              </a:rPr>
              <a:t>این نوع بومرنگ اسلحه کشنده ای است و می گویند بومیان با پرتاب آن می توانند حیوان کوچکی را از وسط دو نیم کنند.</a:t>
            </a:r>
            <a:endParaRPr lang="en-US" sz="2400" dirty="0"/>
          </a:p>
        </p:txBody>
      </p:sp>
      <p:sp>
        <p:nvSpPr>
          <p:cNvPr id="5" name="Text Placeholder 4"/>
          <p:cNvSpPr>
            <a:spLocks noGrp="1"/>
          </p:cNvSpPr>
          <p:nvPr>
            <p:ph type="body" sz="quarter" idx="3"/>
          </p:nvPr>
        </p:nvSpPr>
        <p:spPr/>
        <p:txBody>
          <a:bodyPr/>
          <a:lstStyle/>
          <a:p>
            <a:r>
              <a:rPr lang="fa-IR" dirty="0" smtClean="0"/>
              <a:t>باز میگردد                     </a:t>
            </a:r>
            <a:endParaRPr lang="en-US" dirty="0"/>
          </a:p>
        </p:txBody>
      </p:sp>
      <p:sp>
        <p:nvSpPr>
          <p:cNvPr id="6" name="Content Placeholder 5"/>
          <p:cNvSpPr>
            <a:spLocks noGrp="1"/>
          </p:cNvSpPr>
          <p:nvPr>
            <p:ph sz="quarter" idx="4"/>
          </p:nvPr>
        </p:nvSpPr>
        <p:spPr/>
        <p:txBody>
          <a:bodyPr>
            <a:normAutofit lnSpcReduction="10000"/>
          </a:bodyPr>
          <a:lstStyle/>
          <a:p>
            <a:r>
              <a:rPr lang="fa-IR" dirty="0">
                <a:effectLst/>
              </a:rPr>
              <a:t>اما بومرنگی که باز می گردد همان است که در جهان بیشتر شناخته شده. بومیان استرالیا بیشتر آن را اسباب بازی می دانند نه یک اسلحه جدی. البته گاهی با پرتاب آن پرندگان کوچک را می کشند.</a:t>
            </a:r>
            <a:r>
              <a:rPr lang="fa-IR" dirty="0"/>
              <a:t/>
            </a:r>
            <a:br>
              <a:rPr lang="fa-IR" dirty="0"/>
            </a:br>
            <a:r>
              <a:rPr lang="fa-IR" dirty="0">
                <a:effectLst/>
              </a:rPr>
              <a:t>این نوع بومرنگ از چوب سفتی ساخته می شود. شکلش خمیده است، به طوری که زاویه ای بین 90 تا 120 درجه تشکیل می دهد. یک طرف آن صاف و پهن است ولی طرف دیگرش را کوژ ساخته اند.</a:t>
            </a:r>
            <a:endParaRPr lang="en-US" dirty="0"/>
          </a:p>
        </p:txBody>
      </p:sp>
    </p:spTree>
    <p:extLst>
      <p:ext uri="{BB962C8B-B14F-4D97-AF65-F5344CB8AC3E}">
        <p14:creationId xmlns:p14="http://schemas.microsoft.com/office/powerpoint/2010/main" val="824480028"/>
      </p:ext>
    </p:extLst>
  </p:cSld>
  <p:clrMapOvr>
    <a:masterClrMapping/>
  </p:clrMapOvr>
  <mc:AlternateContent xmlns:mc="http://schemas.openxmlformats.org/markup-compatibility/2006">
    <mc:Choice xmlns:p14="http://schemas.microsoft.com/office/powerpoint/2010/main" Requires="p14">
      <p:transition spd="slow" p14:dur="2000" advTm="9525"/>
    </mc:Choice>
    <mc:Fallback>
      <p:transition spd="slow" advTm="952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154546"/>
            <a:ext cx="5929773" cy="927279"/>
          </a:xfrm>
        </p:spPr>
        <p:txBody>
          <a:bodyPr>
            <a:normAutofit fontScale="90000"/>
          </a:bodyPr>
          <a:lstStyle/>
          <a:p>
            <a:r>
              <a:rPr lang="fa-IR" cap="none" dirty="0" smtClean="0">
                <a:ln w="9525">
                  <a:solidFill>
                    <a:schemeClr val="bg1"/>
                  </a:solidFill>
                  <a:prstDash val="solid"/>
                </a:ln>
                <a:effectLst>
                  <a:outerShdw blurRad="12700" dist="38100" dir="2700000" algn="tl" rotWithShape="0">
                    <a:schemeClr val="bg1">
                      <a:lumMod val="50000"/>
                    </a:schemeClr>
                  </a:outerShdw>
                </a:effectLst>
              </a:rPr>
              <a:t>خب حالا بریم سراغ قسمت جذاب چگونه بومرنگ بسازیم؟</a:t>
            </a:r>
            <a:endParaRPr lang="en-US" cap="none"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Picture Placeholder 2"/>
          <p:cNvSpPr>
            <a:spLocks noGrp="1"/>
          </p:cNvSpPr>
          <p:nvPr>
            <p:ph type="pic" idx="1"/>
          </p:nvPr>
        </p:nvSpPr>
        <p:spPr/>
      </p:sp>
      <p:sp>
        <p:nvSpPr>
          <p:cNvPr id="5" name="Text Placeholder 4"/>
          <p:cNvSpPr>
            <a:spLocks noGrp="1"/>
          </p:cNvSpPr>
          <p:nvPr>
            <p:ph type="body" sz="half" idx="2"/>
          </p:nvPr>
        </p:nvSpPr>
        <p:spPr>
          <a:xfrm>
            <a:off x="360608" y="1339403"/>
            <a:ext cx="6658378" cy="5228822"/>
          </a:xfrm>
        </p:spPr>
        <p:txBody>
          <a:bodyPr/>
          <a:lstStyle/>
          <a:p>
            <a:r>
              <a:rPr lang="fa-IR" b="1" dirty="0">
                <a:effectLst/>
              </a:rPr>
              <a:t>مواد لازم برای بومرنگ دست ساز</a:t>
            </a:r>
          </a:p>
          <a:p>
            <a:r>
              <a:rPr lang="fa-IR" dirty="0">
                <a:effectLst/>
              </a:rPr>
              <a:t>یک ورقه چوب دلخواه با ابعاد حداقل ۵۰ در ۵۰ سانتی </a:t>
            </a:r>
            <a:r>
              <a:rPr lang="fa-IR" dirty="0" smtClean="0">
                <a:effectLst/>
              </a:rPr>
              <a:t>متر(یا هر اندازه ای که میخواهید.)</a:t>
            </a:r>
            <a:endParaRPr lang="fa-IR" dirty="0">
              <a:effectLst/>
            </a:endParaRPr>
          </a:p>
          <a:p>
            <a:r>
              <a:rPr lang="fa-IR" dirty="0">
                <a:effectLst/>
              </a:rPr>
              <a:t>اره مناسب با ابعاد و ضخامت چوب</a:t>
            </a:r>
          </a:p>
          <a:p>
            <a:r>
              <a:rPr lang="fa-IR" dirty="0">
                <a:effectLst/>
              </a:rPr>
              <a:t>سنباده و سوهان</a:t>
            </a:r>
          </a:p>
          <a:p>
            <a:r>
              <a:rPr lang="fa-IR" dirty="0">
                <a:effectLst/>
              </a:rPr>
              <a:t>مداد، ماژیک، رنگ و موارد تزیینی</a:t>
            </a:r>
          </a:p>
          <a:p>
            <a:endParaRPr lang="en-US" dirty="0"/>
          </a:p>
        </p:txBody>
      </p:sp>
      <p:graphicFrame>
        <p:nvGraphicFramePr>
          <p:cNvPr id="11" name="Diagram 10"/>
          <p:cNvGraphicFramePr/>
          <p:nvPr>
            <p:extLst>
              <p:ext uri="{D42A27DB-BD31-4B8C-83A1-F6EECF244321}">
                <p14:modId xmlns:p14="http://schemas.microsoft.com/office/powerpoint/2010/main" val="3036083342"/>
              </p:ext>
            </p:extLst>
          </p:nvPr>
        </p:nvGraphicFramePr>
        <p:xfrm>
          <a:off x="193183" y="2466539"/>
          <a:ext cx="2575774" cy="4101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extLst>
              <p:ext uri="{D42A27DB-BD31-4B8C-83A1-F6EECF244321}">
                <p14:modId xmlns:p14="http://schemas.microsoft.com/office/powerpoint/2010/main" val="3315408"/>
              </p:ext>
            </p:extLst>
          </p:nvPr>
        </p:nvGraphicFramePr>
        <p:xfrm>
          <a:off x="2936382" y="3498794"/>
          <a:ext cx="2143125" cy="21431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 14"/>
          <p:cNvGraphicFramePr/>
          <p:nvPr>
            <p:extLst>
              <p:ext uri="{D42A27DB-BD31-4B8C-83A1-F6EECF244321}">
                <p14:modId xmlns:p14="http://schemas.microsoft.com/office/powerpoint/2010/main" val="1297660233"/>
              </p:ext>
            </p:extLst>
          </p:nvPr>
        </p:nvGraphicFramePr>
        <p:xfrm>
          <a:off x="409507" y="4701996"/>
          <a:ext cx="2143125" cy="21431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7" name="Diagram 16"/>
          <p:cNvGraphicFramePr/>
          <p:nvPr>
            <p:extLst>
              <p:ext uri="{D42A27DB-BD31-4B8C-83A1-F6EECF244321}">
                <p14:modId xmlns:p14="http://schemas.microsoft.com/office/powerpoint/2010/main" val="1884962265"/>
              </p:ext>
            </p:extLst>
          </p:nvPr>
        </p:nvGraphicFramePr>
        <p:xfrm>
          <a:off x="2552632" y="4701996"/>
          <a:ext cx="3199093" cy="28462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18" name="Picture 17"/>
          <p:cNvPicPr>
            <a:picLocks noChangeAspect="1"/>
          </p:cNvPicPr>
          <p:nvPr/>
        </p:nvPicPr>
        <p:blipFill>
          <a:blip r:embed="rId24"/>
          <a:stretch>
            <a:fillRect/>
          </a:stretch>
        </p:blipFill>
        <p:spPr>
          <a:xfrm>
            <a:off x="7596790" y="850006"/>
            <a:ext cx="2975557" cy="465024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5504101"/>
      </p:ext>
    </p:extLst>
  </p:cSld>
  <p:clrMapOvr>
    <a:masterClrMapping/>
  </p:clrMapOvr>
  <mc:AlternateContent xmlns:mc="http://schemas.openxmlformats.org/markup-compatibility/2006">
    <mc:Choice xmlns:p14="http://schemas.microsoft.com/office/powerpoint/2010/main" Requires="p14">
      <p:transition spd="slow" p14:dur="2000" advTm="15054"/>
    </mc:Choice>
    <mc:Fallback>
      <p:transition spd="slow" advTm="1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اول: کشیدن شکل</a:t>
            </a:r>
            <a:endParaRPr lang="en-US" dirty="0"/>
          </a:p>
        </p:txBody>
      </p:sp>
      <p:pic>
        <p:nvPicPr>
          <p:cNvPr id="5" name="Content Placeholder 4"/>
          <p:cNvPicPr>
            <a:picLocks noGrp="1" noChangeAspect="1"/>
          </p:cNvPicPr>
          <p:nvPr>
            <p:ph idx="1"/>
          </p:nvPr>
        </p:nvPicPr>
        <p:blipFill>
          <a:blip r:embed="rId4"/>
          <a:stretch>
            <a:fillRect/>
          </a:stretch>
        </p:blipFill>
        <p:spPr>
          <a:xfrm>
            <a:off x="5315744" y="1057275"/>
            <a:ext cx="5715000" cy="4286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 Placeholder 3"/>
          <p:cNvSpPr>
            <a:spLocks noGrp="1"/>
          </p:cNvSpPr>
          <p:nvPr>
            <p:ph type="body" sz="half" idx="2"/>
          </p:nvPr>
        </p:nvSpPr>
        <p:spPr>
          <a:xfrm>
            <a:off x="917228" y="2971800"/>
            <a:ext cx="3932237" cy="3261575"/>
          </a:xfrm>
        </p:spPr>
        <p:txBody>
          <a:bodyPr>
            <a:normAutofit/>
          </a:bodyPr>
          <a:lstStyle/>
          <a:p>
            <a:r>
              <a:rPr lang="fa-IR" sz="1800" dirty="0" smtClean="0"/>
              <a:t>در مرحله اول باید شکل بومرنگ را بر روی </a:t>
            </a:r>
            <a:r>
              <a:rPr lang="fa-IR" sz="1800" dirty="0" smtClean="0">
                <a:solidFill>
                  <a:srgbClr val="00B0F0"/>
                </a:solidFill>
              </a:rPr>
              <a:t>تخته چوب </a:t>
            </a:r>
            <a:r>
              <a:rPr lang="fa-IR" sz="1800" dirty="0" smtClean="0"/>
              <a:t>خود  بکشید اما باید به نکته ای توجه کنید:</a:t>
            </a:r>
          </a:p>
          <a:p>
            <a:r>
              <a:rPr lang="fa-IR" sz="1800" dirty="0">
                <a:effectLst/>
              </a:rPr>
              <a:t>طرح اولیه بومرنگ، زاویه بین دو پره آن می باشد. این </a:t>
            </a:r>
            <a:r>
              <a:rPr lang="fa-IR" sz="1800" dirty="0">
                <a:solidFill>
                  <a:srgbClr val="00B0F0"/>
                </a:solidFill>
                <a:effectLst/>
              </a:rPr>
              <a:t>زاویه باید چیزی بین ۸۰ تا ۱۵۰ درجه </a:t>
            </a:r>
            <a:r>
              <a:rPr lang="fa-IR" sz="1800" dirty="0">
                <a:effectLst/>
              </a:rPr>
              <a:t>باشد و مقادیر کمتر یا بیشتر آن هرگز توصیه نمی شود. </a:t>
            </a:r>
            <a:endParaRPr lang="fa-IR" sz="1800" dirty="0" smtClean="0">
              <a:effectLst/>
            </a:endParaRPr>
          </a:p>
          <a:p>
            <a:r>
              <a:rPr lang="fa-IR" sz="1800" dirty="0" smtClean="0">
                <a:effectLst/>
              </a:rPr>
              <a:t>با تخته چوب 50 در 50 میتوانید </a:t>
            </a:r>
            <a:r>
              <a:rPr lang="fa-IR" sz="1800" dirty="0" smtClean="0">
                <a:solidFill>
                  <a:srgbClr val="00B0F0"/>
                </a:solidFill>
                <a:effectLst/>
              </a:rPr>
              <a:t>سه عدد </a:t>
            </a:r>
            <a:r>
              <a:rPr lang="fa-IR" sz="1800" dirty="0" smtClean="0">
                <a:effectLst/>
              </a:rPr>
              <a:t>بومرنگ بسازید.</a:t>
            </a:r>
            <a:endParaRPr lang="en-US" sz="1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0018133"/>
      </p:ext>
    </p:extLst>
  </p:cSld>
  <p:clrMapOvr>
    <a:masterClrMapping/>
  </p:clrMapOvr>
  <mc:AlternateContent xmlns:mc="http://schemas.openxmlformats.org/markup-compatibility/2006">
    <mc:Choice xmlns:p14="http://schemas.microsoft.com/office/powerpoint/2010/main" Requires="p14">
      <p:transition spd="slow" p14:dur="2000" advTm="13536"/>
    </mc:Choice>
    <mc:Fallback>
      <p:transition spd="slow" advTm="1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فهرست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Content Placeholder 3"/>
          <p:cNvSpPr>
            <a:spLocks noGrp="1"/>
          </p:cNvSpPr>
          <p:nvPr>
            <p:ph idx="1"/>
          </p:nvPr>
        </p:nvSpPr>
        <p:spPr>
          <a:xfrm>
            <a:off x="2933700" y="2554310"/>
            <a:ext cx="8770571" cy="3651504"/>
          </a:xfrm>
        </p:spPr>
        <p:txBody>
          <a:bodyPr/>
          <a:lstStyle/>
          <a:p>
            <a:pPr marL="0" indent="0" algn="r">
              <a:buNone/>
            </a:pPr>
            <a:r>
              <a:rPr lang="fa-IR" dirty="0" smtClean="0"/>
              <a:t>بومرنگ چیست؟</a:t>
            </a:r>
          </a:p>
          <a:p>
            <a:pPr marL="0" indent="0" algn="r">
              <a:buNone/>
            </a:pPr>
            <a:r>
              <a:rPr lang="fa-IR" dirty="0" smtClean="0"/>
              <a:t>چرا بومرنگ پرواز میکند؟</a:t>
            </a:r>
          </a:p>
          <a:p>
            <a:pPr marL="0" indent="0" algn="r">
              <a:buNone/>
            </a:pPr>
            <a:r>
              <a:rPr lang="fa-IR" dirty="0" smtClean="0"/>
              <a:t>چرا بومرنگ بر میگردد؟</a:t>
            </a:r>
          </a:p>
          <a:p>
            <a:pPr marL="0" indent="0" algn="r">
              <a:buNone/>
            </a:pPr>
            <a:r>
              <a:rPr lang="fa-IR" dirty="0" smtClean="0"/>
              <a:t>بومرنگ از کجا امده است؟</a:t>
            </a:r>
          </a:p>
          <a:p>
            <a:pPr marL="0" indent="0" algn="r">
              <a:buNone/>
            </a:pPr>
            <a:r>
              <a:rPr lang="fa-IR" dirty="0" smtClean="0"/>
              <a:t>چگونه بومرنگ به سمت ما باز میگردد؟</a:t>
            </a:r>
          </a:p>
          <a:p>
            <a:pPr marL="0" indent="0" algn="r">
              <a:buNone/>
            </a:pPr>
            <a:r>
              <a:rPr lang="fa-IR" dirty="0" smtClean="0"/>
              <a:t>چگونه بومرنگ بسازیم؟</a:t>
            </a:r>
          </a:p>
          <a:p>
            <a:pPr marL="0" indent="0" algn="r">
              <a:buNone/>
            </a:pPr>
            <a:r>
              <a:rPr lang="fa-IR" dirty="0" smtClean="0"/>
              <a:t>منابع</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2207124"/>
      </p:ext>
    </p:extLst>
  </p:cSld>
  <p:clrMapOvr>
    <a:masterClrMapping/>
  </p:clrMapOvr>
  <mc:AlternateContent xmlns:mc="http://schemas.openxmlformats.org/markup-compatibility/2006">
    <mc:Choice xmlns:p14="http://schemas.microsoft.com/office/powerpoint/2010/main" Requires="p14">
      <p:transition spd="slow" p14:dur="2000" advTm="1265"/>
    </mc:Choice>
    <mc:Fallback>
      <p:transition spd="slow" advTm="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دوم:</a:t>
            </a:r>
            <a:r>
              <a:rPr lang="fa-IR" dirty="0">
                <a:effectLst/>
              </a:rPr>
              <a:t>برش طرح بومرنگ روی چوب</a:t>
            </a:r>
            <a:br>
              <a:rPr lang="fa-IR" dirty="0">
                <a:effectLst/>
              </a:rPr>
            </a:br>
            <a:endParaRPr lang="en-US" dirty="0"/>
          </a:p>
        </p:txBody>
      </p:sp>
      <p:pic>
        <p:nvPicPr>
          <p:cNvPr id="5" name="Content Placeholder 4"/>
          <p:cNvPicPr>
            <a:picLocks noGrp="1" noChangeAspect="1"/>
          </p:cNvPicPr>
          <p:nvPr>
            <p:ph idx="1"/>
          </p:nvPr>
        </p:nvPicPr>
        <p:blipFill>
          <a:blip r:embed="rId4"/>
          <a:stretch>
            <a:fillRect/>
          </a:stretch>
        </p:blipFill>
        <p:spPr>
          <a:xfrm>
            <a:off x="5315744" y="1057275"/>
            <a:ext cx="5715000" cy="42862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Text Placeholder 3"/>
          <p:cNvSpPr>
            <a:spLocks noGrp="1"/>
          </p:cNvSpPr>
          <p:nvPr>
            <p:ph type="body" sz="half" idx="2"/>
          </p:nvPr>
        </p:nvSpPr>
        <p:spPr>
          <a:xfrm>
            <a:off x="643944" y="2971800"/>
            <a:ext cx="4205521" cy="3119907"/>
          </a:xfrm>
        </p:spPr>
        <p:txBody>
          <a:bodyPr>
            <a:normAutofit/>
          </a:bodyPr>
          <a:lstStyle/>
          <a:p>
            <a:r>
              <a:rPr lang="fa-IR" sz="2000" dirty="0" smtClean="0"/>
              <a:t>این مرحله </a:t>
            </a:r>
            <a:r>
              <a:rPr lang="fa-IR" sz="2000" dirty="0" smtClean="0">
                <a:solidFill>
                  <a:srgbClr val="FFC000"/>
                </a:solidFill>
              </a:rPr>
              <a:t>بسیار حساس و مهم </a:t>
            </a:r>
            <a:r>
              <a:rPr lang="fa-IR" sz="2000" dirty="0" smtClean="0"/>
              <a:t>است.</a:t>
            </a:r>
          </a:p>
          <a:p>
            <a:r>
              <a:rPr lang="fa-IR" sz="2000" dirty="0" smtClean="0"/>
              <a:t>در این قسمت باید طرح خود را با </a:t>
            </a:r>
            <a:r>
              <a:rPr lang="fa-IR" sz="2000" dirty="0" smtClean="0">
                <a:solidFill>
                  <a:srgbClr val="FFC000"/>
                </a:solidFill>
              </a:rPr>
              <a:t>اره برش </a:t>
            </a:r>
            <a:r>
              <a:rPr lang="fa-IR" sz="2000" dirty="0" smtClean="0"/>
              <a:t>دهید.</a:t>
            </a:r>
          </a:p>
          <a:p>
            <a:r>
              <a:rPr lang="fa-IR" sz="2000" dirty="0" smtClean="0">
                <a:solidFill>
                  <a:srgbClr val="FFC000"/>
                </a:solidFill>
              </a:rPr>
              <a:t>برش های کوچک تر </a:t>
            </a:r>
            <a:r>
              <a:rPr lang="fa-IR" sz="2000" dirty="0" smtClean="0"/>
              <a:t>از میتواند به طرح شما </a:t>
            </a:r>
            <a:r>
              <a:rPr lang="fa-IR" sz="2000" dirty="0" smtClean="0">
                <a:solidFill>
                  <a:srgbClr val="FFC000"/>
                </a:solidFill>
              </a:rPr>
              <a:t>ظاهری بد </a:t>
            </a:r>
            <a:r>
              <a:rPr lang="fa-IR" sz="2000" dirty="0" smtClean="0"/>
              <a:t>بدهد.</a:t>
            </a:r>
          </a:p>
          <a:p>
            <a:r>
              <a:rPr lang="fa-IR" sz="2000" dirty="0" smtClean="0"/>
              <a:t>کار با اره های میزی که با برق کار میکنند خطرناک است پس بهتر است از </a:t>
            </a:r>
            <a:r>
              <a:rPr lang="fa-IR" sz="2000" dirty="0" smtClean="0">
                <a:solidFill>
                  <a:srgbClr val="FFC000"/>
                </a:solidFill>
              </a:rPr>
              <a:t>اره دستی </a:t>
            </a:r>
            <a:r>
              <a:rPr lang="fa-IR" sz="2000" dirty="0" smtClean="0"/>
              <a:t>استفاده کرد.</a:t>
            </a:r>
            <a:endParaRPr lang="en-US"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5893599"/>
      </p:ext>
    </p:extLst>
  </p:cSld>
  <p:clrMapOvr>
    <a:masterClrMapping/>
  </p:clrMapOvr>
  <mc:AlternateContent xmlns:mc="http://schemas.openxmlformats.org/markup-compatibility/2006">
    <mc:Choice xmlns:p14="http://schemas.microsoft.com/office/powerpoint/2010/main" Requires="p14">
      <p:transition spd="slow" p14:dur="2000" advTm="16040"/>
    </mc:Choice>
    <mc:Fallback>
      <p:transition spd="slow" advTm="1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سوم:</a:t>
            </a:r>
            <a:r>
              <a:rPr lang="fa-IR" dirty="0" smtClean="0">
                <a:effectLst/>
              </a:rPr>
              <a:t>سنباده </a:t>
            </a:r>
            <a:r>
              <a:rPr lang="fa-IR" dirty="0">
                <a:effectLst/>
              </a:rPr>
              <a:t>زدن بومرنگ چوبی</a:t>
            </a:r>
            <a:br>
              <a:rPr lang="fa-IR" dirty="0">
                <a:effectLst/>
              </a:rPr>
            </a:br>
            <a:endParaRPr lang="en-US" dirty="0"/>
          </a:p>
        </p:txBody>
      </p:sp>
      <p:sp>
        <p:nvSpPr>
          <p:cNvPr id="4" name="Text Placeholder 3"/>
          <p:cNvSpPr>
            <a:spLocks noGrp="1"/>
          </p:cNvSpPr>
          <p:nvPr>
            <p:ph type="body" sz="half" idx="2"/>
          </p:nvPr>
        </p:nvSpPr>
        <p:spPr>
          <a:xfrm>
            <a:off x="772732" y="2971800"/>
            <a:ext cx="4076733" cy="3647941"/>
          </a:xfrm>
        </p:spPr>
        <p:txBody>
          <a:bodyPr>
            <a:noAutofit/>
          </a:bodyPr>
          <a:lstStyle/>
          <a:p>
            <a:r>
              <a:rPr lang="fa-IR" sz="2000" dirty="0">
                <a:effectLst/>
              </a:rPr>
              <a:t>پس از برش طرح روی چوب، باید اقدام به </a:t>
            </a:r>
            <a:r>
              <a:rPr lang="fa-IR" sz="2000" dirty="0">
                <a:solidFill>
                  <a:srgbClr val="FFFF00"/>
                </a:solidFill>
                <a:effectLst/>
              </a:rPr>
              <a:t>سنباده زدن </a:t>
            </a:r>
            <a:r>
              <a:rPr lang="fa-IR" sz="2000" dirty="0" smtClean="0">
                <a:solidFill>
                  <a:srgbClr val="FFFF00"/>
                </a:solidFill>
                <a:effectLst/>
              </a:rPr>
              <a:t>و برای براق تر کردن ان از سوهان استفاده </a:t>
            </a:r>
            <a:r>
              <a:rPr lang="fa-IR" sz="2000" dirty="0" smtClean="0">
                <a:effectLst/>
              </a:rPr>
              <a:t>کنید</a:t>
            </a:r>
            <a:r>
              <a:rPr lang="fa-IR" sz="2000" dirty="0">
                <a:effectLst/>
              </a:rPr>
              <a:t>. برای سنباده زدن بومرنگ چوبی باید </a:t>
            </a:r>
            <a:r>
              <a:rPr lang="fa-IR" sz="2000" dirty="0">
                <a:solidFill>
                  <a:srgbClr val="FFFF00"/>
                </a:solidFill>
                <a:effectLst/>
              </a:rPr>
              <a:t>تمام مناطق </a:t>
            </a:r>
            <a:r>
              <a:rPr lang="fa-IR" sz="2000" dirty="0">
                <a:effectLst/>
              </a:rPr>
              <a:t>را پوشش دهید و سنباده زدن را به اطراف و قسمت های برش محدود نکنید. پشت و روی بومرنگ هم باید سنباده کشیده شوند تا ظاهر یک دست و </a:t>
            </a:r>
            <a:r>
              <a:rPr lang="fa-IR" sz="2000" dirty="0">
                <a:solidFill>
                  <a:srgbClr val="FFFF00"/>
                </a:solidFill>
                <a:effectLst/>
              </a:rPr>
              <a:t>قشنگ تری </a:t>
            </a:r>
            <a:r>
              <a:rPr lang="fa-IR" sz="2000" dirty="0">
                <a:effectLst/>
              </a:rPr>
              <a:t>داشته باشند.</a:t>
            </a:r>
          </a:p>
          <a:p>
            <a:r>
              <a:rPr lang="fa-IR" sz="2400" dirty="0"/>
              <a:t/>
            </a:r>
            <a:br>
              <a:rPr lang="fa-IR" sz="2400" dirty="0"/>
            </a:br>
            <a:endParaRPr lang="en-US" sz="2400" dirty="0"/>
          </a:p>
        </p:txBody>
      </p:sp>
      <p:pic>
        <p:nvPicPr>
          <p:cNvPr id="7" name="Content Placeholder 6"/>
          <p:cNvPicPr>
            <a:picLocks noGrp="1" noChangeAspect="1"/>
          </p:cNvPicPr>
          <p:nvPr>
            <p:ph idx="1"/>
          </p:nvPr>
        </p:nvPicPr>
        <p:blipFill>
          <a:blip r:embed="rId4"/>
          <a:stretch>
            <a:fillRect/>
          </a:stretch>
        </p:blipFill>
        <p:spPr>
          <a:xfrm>
            <a:off x="5315744" y="1057275"/>
            <a:ext cx="5715000" cy="428625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2425723"/>
      </p:ext>
    </p:extLst>
  </p:cSld>
  <p:clrMapOvr>
    <a:masterClrMapping/>
  </p:clrMapOvr>
  <mc:AlternateContent xmlns:mc="http://schemas.openxmlformats.org/markup-compatibility/2006">
    <mc:Choice xmlns:p14="http://schemas.microsoft.com/office/powerpoint/2010/main" Requires="p14">
      <p:transition spd="slow" p14:dur="2000" advTm="5018"/>
    </mc:Choice>
    <mc:Fallback>
      <p:transition spd="slow" advTm="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اخر:</a:t>
            </a:r>
            <a:r>
              <a:rPr lang="fa-IR" b="0" cap="none" dirty="0" smtClean="0">
                <a:ln w="0"/>
                <a:solidFill>
                  <a:schemeClr val="tx2"/>
                </a:solidFill>
                <a:effectLst>
                  <a:reflection blurRad="6350" stA="53000" endA="300" endPos="35500" dir="5400000" sy="-90000" algn="bl" rotWithShape="0"/>
                </a:effectLst>
                <a:latin typeface="Arial Black" panose="020B0A04020102020204" pitchFamily="34" charset="0"/>
              </a:rPr>
              <a:t>تزيينات</a:t>
            </a:r>
            <a:endParaRPr lang="en-US" b="0" cap="none" dirty="0">
              <a:ln w="0"/>
              <a:solidFill>
                <a:schemeClr val="tx2"/>
              </a:solidFill>
              <a:effectLst>
                <a:reflection blurRad="6350" stA="53000" endA="300" endPos="35500" dir="5400000" sy="-90000" algn="bl" rotWithShape="0"/>
              </a:effectLst>
              <a:latin typeface="Arial Black" panose="020B0A04020102020204" pitchFamily="34" charset="0"/>
            </a:endParaRPr>
          </a:p>
        </p:txBody>
      </p:sp>
      <p:pic>
        <p:nvPicPr>
          <p:cNvPr id="5" name="Content Placeholder 4"/>
          <p:cNvPicPr>
            <a:picLocks noGrp="1" noChangeAspect="1"/>
          </p:cNvPicPr>
          <p:nvPr>
            <p:ph idx="1"/>
          </p:nvPr>
        </p:nvPicPr>
        <p:blipFill>
          <a:blip r:embed="rId4"/>
          <a:stretch>
            <a:fillRect/>
          </a:stretch>
        </p:blipFill>
        <p:spPr>
          <a:xfrm>
            <a:off x="5692463" y="559157"/>
            <a:ext cx="5190186" cy="4825285"/>
          </a:xfrm>
          <a:prstGeom prst="rect">
            <a:avLst/>
          </a:prstGeom>
          <a:ln w="2286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p:txBody>
          <a:bodyPr>
            <a:normAutofit/>
          </a:bodyPr>
          <a:lstStyle/>
          <a:p>
            <a:r>
              <a:rPr lang="fa-IR" sz="3200" dirty="0" smtClean="0"/>
              <a:t>خب حالا بومرنگ شما اماده است.برای </a:t>
            </a:r>
            <a:r>
              <a:rPr lang="fa-IR" sz="3200" dirty="0" smtClean="0">
                <a:solidFill>
                  <a:srgbClr val="FF0000"/>
                </a:solidFill>
              </a:rPr>
              <a:t>تزیینات</a:t>
            </a:r>
            <a:r>
              <a:rPr lang="fa-IR" sz="3200" dirty="0" smtClean="0"/>
              <a:t> بهتر است از </a:t>
            </a:r>
            <a:r>
              <a:rPr lang="fa-IR" sz="3200" dirty="0" smtClean="0">
                <a:solidFill>
                  <a:srgbClr val="C00000"/>
                </a:solidFill>
              </a:rPr>
              <a:t>ابرنگ</a:t>
            </a:r>
            <a:r>
              <a:rPr lang="fa-IR" sz="3200" dirty="0" smtClean="0"/>
              <a:t> برای رنگ امیزی ان استفاده کنید.</a:t>
            </a:r>
            <a:endParaRPr lang="en-US" sz="3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4897072"/>
      </p:ext>
    </p:extLst>
  </p:cSld>
  <p:clrMapOvr>
    <a:masterClrMapping/>
  </p:clrMapOvr>
  <mc:AlternateContent xmlns:mc="http://schemas.openxmlformats.org/markup-compatibility/2006">
    <mc:Choice xmlns:p14="http://schemas.microsoft.com/office/powerpoint/2010/main" Requires="p14">
      <p:transition spd="slow" p14:dur="2000" advTm="10540"/>
    </mc:Choice>
    <mc:Fallback>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96215"/>
            <a:ext cx="10353761" cy="978794"/>
          </a:xfrm>
        </p:spPr>
        <p:txBody>
          <a:bodyPr/>
          <a:lstStyle/>
          <a:p>
            <a:r>
              <a:rPr lang="fa-IR" b="0" cap="none" dirty="0" smtClean="0">
                <a:ln w="0"/>
                <a:solidFill>
                  <a:srgbClr val="FFC000"/>
                </a:solidFill>
                <a:effectLst>
                  <a:reflection blurRad="6350" stA="53000" endA="300" endPos="35500" dir="5400000" sy="-90000" algn="bl" rotWithShape="0"/>
                </a:effectLst>
              </a:rPr>
              <a:t>نتیجه گیری</a:t>
            </a:r>
            <a:endParaRPr lang="en-US" b="0" cap="none" dirty="0">
              <a:ln w="0"/>
              <a:solidFill>
                <a:srgbClr val="FFC000"/>
              </a:solidFill>
              <a:effectLst>
                <a:reflection blurRad="6350" stA="53000" endA="300" endPos="35500" dir="5400000" sy="-90000" algn="bl" rotWithShape="0"/>
              </a:effectLst>
            </a:endParaRPr>
          </a:p>
        </p:txBody>
      </p:sp>
      <p:sp>
        <p:nvSpPr>
          <p:cNvPr id="3" name="Content Placeholder 2"/>
          <p:cNvSpPr>
            <a:spLocks noGrp="1"/>
          </p:cNvSpPr>
          <p:nvPr>
            <p:ph idx="1"/>
          </p:nvPr>
        </p:nvSpPr>
        <p:spPr>
          <a:xfrm>
            <a:off x="913795" y="1275009"/>
            <a:ext cx="10353762" cy="5582991"/>
          </a:xfrm>
        </p:spPr>
        <p:txBody>
          <a:bodyPr>
            <a:normAutofit/>
          </a:bodyPr>
          <a:lstStyle/>
          <a:p>
            <a:pPr algn="r"/>
            <a:r>
              <a:rPr lang="fa-IR" sz="3600" dirty="0" smtClean="0"/>
              <a:t>بومرنگ </a:t>
            </a:r>
            <a:r>
              <a:rPr lang="fa-IR" sz="3600" i="1" dirty="0" smtClean="0">
                <a:solidFill>
                  <a:srgbClr val="00B0F0"/>
                </a:solidFill>
              </a:rPr>
              <a:t>دو نوع </a:t>
            </a:r>
            <a:r>
              <a:rPr lang="fa-IR" sz="3600" dirty="0" smtClean="0"/>
              <a:t>داره که یک نوع برای </a:t>
            </a:r>
            <a:r>
              <a:rPr lang="fa-IR" sz="3600" i="1" dirty="0" smtClean="0">
                <a:solidFill>
                  <a:srgbClr val="00B0F0"/>
                </a:solidFill>
              </a:rPr>
              <a:t>بازی</a:t>
            </a:r>
            <a:r>
              <a:rPr lang="fa-IR" sz="3600" dirty="0" smtClean="0"/>
              <a:t> و نوع دیگر برای </a:t>
            </a:r>
            <a:r>
              <a:rPr lang="fa-IR" sz="3600" i="1" dirty="0" smtClean="0">
                <a:solidFill>
                  <a:srgbClr val="00B0F0"/>
                </a:solidFill>
              </a:rPr>
              <a:t>شکار</a:t>
            </a:r>
            <a:r>
              <a:rPr lang="fa-IR" sz="3600" dirty="0" smtClean="0"/>
              <a:t> درست شده است.</a:t>
            </a:r>
          </a:p>
          <a:p>
            <a:pPr algn="r"/>
            <a:r>
              <a:rPr lang="fa-IR" sz="3600" dirty="0" smtClean="0"/>
              <a:t>بومرنگی که برای شکار استفاده میشود </a:t>
            </a:r>
            <a:r>
              <a:rPr lang="fa-IR" sz="3600" i="1" dirty="0" smtClean="0">
                <a:solidFill>
                  <a:srgbClr val="00B0F0"/>
                </a:solidFill>
              </a:rPr>
              <a:t>سنگین تر و طول بیشتری </a:t>
            </a:r>
            <a:r>
              <a:rPr lang="fa-IR" sz="3600" dirty="0" smtClean="0"/>
              <a:t>نیز دارد اما در جهان بومرنگ </a:t>
            </a:r>
            <a:r>
              <a:rPr lang="fa-IR" sz="3600" i="1" dirty="0" smtClean="0">
                <a:solidFill>
                  <a:srgbClr val="00B0F0"/>
                </a:solidFill>
              </a:rPr>
              <a:t>بازی بیشتر شناخته </a:t>
            </a:r>
            <a:r>
              <a:rPr lang="fa-IR" sz="3600" dirty="0" smtClean="0"/>
              <a:t>شده است.</a:t>
            </a:r>
          </a:p>
          <a:p>
            <a:pPr algn="r"/>
            <a:r>
              <a:rPr lang="fa-IR" sz="3600" i="1" dirty="0">
                <a:solidFill>
                  <a:srgbClr val="00B0F0"/>
                </a:solidFill>
              </a:rPr>
              <a:t>بال بومرنگ بازی شبیه هواپیما </a:t>
            </a:r>
            <a:r>
              <a:rPr lang="fa-IR" sz="3600" dirty="0"/>
              <a:t>است و دلیل بازگشت ان به طرف ما این است که</a:t>
            </a:r>
          </a:p>
          <a:p>
            <a:pPr algn="r"/>
            <a:endParaRPr lang="en-US" sz="36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7016615"/>
      </p:ext>
    </p:extLst>
  </p:cSld>
  <p:clrMapOvr>
    <a:masterClrMapping/>
  </p:clrMapOvr>
  <mc:AlternateContent xmlns:mc="http://schemas.openxmlformats.org/markup-compatibility/2006">
    <mc:Choice xmlns:p14="http://schemas.microsoft.com/office/powerpoint/2010/main" Requires="p14">
      <p:transition spd="slow" p14:dur="2000" advTm="10524"/>
    </mc:Choice>
    <mc:Fallback>
      <p:transition spd="slow" advTm="1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2107" y="861536"/>
            <a:ext cx="6096000" cy="5078313"/>
          </a:xfrm>
          <a:prstGeom prst="rect">
            <a:avLst/>
          </a:prstGeom>
        </p:spPr>
        <p:txBody>
          <a:bodyPr>
            <a:spAutoFit/>
          </a:bodyPr>
          <a:lstStyle/>
          <a:p>
            <a:pPr algn="r"/>
            <a:r>
              <a:rPr lang="fa-IR" sz="3600" dirty="0"/>
              <a:t>کلا بومرنگ </a:t>
            </a:r>
            <a:r>
              <a:rPr lang="fa-IR" sz="3600" i="1" dirty="0">
                <a:solidFill>
                  <a:srgbClr val="00B0F0"/>
                </a:solidFill>
              </a:rPr>
              <a:t>دو نوع حرکت </a:t>
            </a:r>
            <a:r>
              <a:rPr lang="fa-IR" sz="3600" dirty="0"/>
              <a:t>دارد: </a:t>
            </a:r>
            <a:r>
              <a:rPr lang="fa-IR" sz="3600" i="1" dirty="0">
                <a:solidFill>
                  <a:srgbClr val="00B0F0"/>
                </a:solidFill>
              </a:rPr>
              <a:t>حرکت چرخشی ملخی و حرکت چرخشی در هوا.</a:t>
            </a:r>
          </a:p>
          <a:p>
            <a:pPr algn="r"/>
            <a:r>
              <a:rPr lang="fa-IR" sz="3600" i="1" dirty="0">
                <a:solidFill>
                  <a:srgbClr val="00B0F0"/>
                </a:solidFill>
              </a:rPr>
              <a:t>اولین بومرنگ ها که بازنمیگشتند </a:t>
            </a:r>
            <a:r>
              <a:rPr lang="fa-IR" sz="3600" dirty="0"/>
              <a:t>به طور اتفاقی انسان های اولیه ان را کشف کردند زیرا در جنگل بیشتر چوب های منحنی پیدا میشده است.</a:t>
            </a:r>
          </a:p>
          <a:p>
            <a:pPr algn="r"/>
            <a:r>
              <a:rPr lang="fa-IR" sz="3600" b="1" dirty="0"/>
              <a:t>برای </a:t>
            </a:r>
            <a:r>
              <a:rPr lang="fa-IR" sz="3600" b="1" i="1" dirty="0">
                <a:solidFill>
                  <a:srgbClr val="00B0F0"/>
                </a:solidFill>
              </a:rPr>
              <a:t>درست کردن بومرنگ </a:t>
            </a:r>
            <a:r>
              <a:rPr lang="fa-IR" sz="3600" b="1" dirty="0"/>
              <a:t>چیزی </a:t>
            </a:r>
            <a:r>
              <a:rPr lang="fa-IR" sz="3600" b="1" i="1" dirty="0">
                <a:solidFill>
                  <a:srgbClr val="00B0F0"/>
                </a:solidFill>
              </a:rPr>
              <a:t>که خیلی مهم است دقت </a:t>
            </a:r>
            <a:r>
              <a:rPr lang="fa-IR" sz="3600" b="1" dirty="0"/>
              <a:t>است.</a:t>
            </a:r>
          </a:p>
        </p:txBody>
      </p:sp>
      <p:pic>
        <p:nvPicPr>
          <p:cNvPr id="3" name="Picture 2"/>
          <p:cNvPicPr>
            <a:picLocks noChangeAspect="1"/>
          </p:cNvPicPr>
          <p:nvPr/>
        </p:nvPicPr>
        <p:blipFill>
          <a:blip r:embed="rId4"/>
          <a:stretch>
            <a:fillRect/>
          </a:stretch>
        </p:blipFill>
        <p:spPr>
          <a:xfrm>
            <a:off x="772732" y="721217"/>
            <a:ext cx="4224271" cy="468790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438737"/>
      </p:ext>
    </p:extLst>
  </p:cSld>
  <p:clrMapOvr>
    <a:masterClrMapping/>
  </p:clrMapOvr>
  <mc:AlternateContent xmlns:mc="http://schemas.openxmlformats.org/markup-compatibility/2006">
    <mc:Choice xmlns:p14="http://schemas.microsoft.com/office/powerpoint/2010/main" Requires="p14">
      <p:transition spd="slow" p14:dur="2000" advTm="5027"/>
    </mc:Choice>
    <mc:Fallback>
      <p:transition spd="slow" advTm="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cap="none" dirty="0" smtClean="0">
                <a:ln w="22225">
                  <a:solidFill>
                    <a:schemeClr val="accent2"/>
                  </a:solidFill>
                  <a:prstDash val="solid"/>
                </a:ln>
                <a:solidFill>
                  <a:schemeClr val="accent2">
                    <a:lumMod val="40000"/>
                    <a:lumOff val="60000"/>
                  </a:schemeClr>
                </a:solidFill>
                <a:effectLst/>
              </a:rPr>
              <a:t>منابع</a:t>
            </a:r>
            <a:endParaRPr lang="en-US" cap="none" dirty="0">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idx="1"/>
          </p:nvPr>
        </p:nvSpPr>
        <p:spPr>
          <a:xfrm>
            <a:off x="913795" y="1661375"/>
            <a:ext cx="10353762" cy="4687910"/>
          </a:xfrm>
          <a:ln>
            <a:solidFill>
              <a:schemeClr val="accent5">
                <a:lumMod val="50000"/>
              </a:schemeClr>
            </a:solidFill>
          </a:ln>
          <a:scene3d>
            <a:camera prst="isometricOffAxis2Left"/>
            <a:lightRig rig="threePt" dir="t"/>
          </a:scene3d>
        </p:spPr>
        <p:txBody>
          <a:bodyPr>
            <a:normAutofit/>
          </a:bodyPr>
          <a:lstStyle/>
          <a:p>
            <a:pPr algn="r"/>
            <a:r>
              <a:rPr lang="fa-IR" dirty="0"/>
              <a:t> </a:t>
            </a:r>
            <a:r>
              <a:rPr lang="fa-IR" dirty="0" smtClean="0"/>
              <a:t>  </a:t>
            </a: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سایت جورواجور</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سایت </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irmix</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ویکی پدیا</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سایت </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cloob</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شیپور</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ایران جدید</a:t>
            </a:r>
          </a:p>
          <a:p>
            <a:pPr algn="r"/>
            <a:r>
              <a:rPr lang="fa-IR"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اکیپ دات کام</a:t>
            </a:r>
          </a:p>
          <a:p>
            <a:pPr algn="r"/>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blogfa</a:t>
            </a:r>
            <a:endPar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58555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0"/>
            <a:ext cx="5929773" cy="1020417"/>
          </a:xfrm>
        </p:spPr>
        <p:txBody>
          <a:bodyPr>
            <a:normAutofit/>
          </a:bodyPr>
          <a:lstStyle/>
          <a:p>
            <a:r>
              <a:rPr lang="fa-IR" cap="none"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بومرنگ چیست؟</a:t>
            </a:r>
            <a:endParaRPr lang="en-US"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410817" y="1020417"/>
            <a:ext cx="6612835" cy="5512905"/>
          </a:xfrm>
        </p:spPr>
        <p:txBody>
          <a:bodyPr>
            <a:normAutofit/>
          </a:bodyPr>
          <a:lstStyle/>
          <a:p>
            <a:r>
              <a:rPr lang="fa-IR" sz="3200" dirty="0">
                <a:effectLst/>
              </a:rPr>
              <a:t>وقتی از بومرنگ صحبت می‌کنیم، یک شیء خمیده به ذهنمان می‌آید که وقتی آن را پرتاب می‌کنیم، دوباره به طرف ما برمی‌گردد. اما حقیقت این است که دو نوع بومرنگ وجود دارد.</a:t>
            </a:r>
          </a:p>
          <a:p>
            <a:r>
              <a:rPr lang="fa-IR" sz="3200" dirty="0">
                <a:effectLst/>
              </a:rPr>
              <a:t>بومرنگهایی که ما با آنها آشنا هستیم، همان بومرنگهای بازگشت‌کننده هستند که از جنس چوب یا پلاستیک یا هر ماده سبک دیگری ساخته می‌شوند. </a:t>
            </a:r>
            <a:endParaRPr lang="en-US" sz="3200" dirty="0"/>
          </a:p>
        </p:txBody>
      </p:sp>
      <p:pic>
        <p:nvPicPr>
          <p:cNvPr id="5" name="Picture 4"/>
          <p:cNvPicPr>
            <a:picLocks noChangeAspect="1"/>
          </p:cNvPicPr>
          <p:nvPr/>
        </p:nvPicPr>
        <p:blipFill>
          <a:blip r:embed="rId4"/>
          <a:stretch>
            <a:fillRect/>
          </a:stretch>
        </p:blipFill>
        <p:spPr>
          <a:xfrm>
            <a:off x="7530062" y="758881"/>
            <a:ext cx="3045174" cy="2408389"/>
          </a:xfrm>
          <a:prstGeom prst="rect">
            <a:avLst/>
          </a:prstGeom>
        </p:spPr>
      </p:pic>
      <p:pic>
        <p:nvPicPr>
          <p:cNvPr id="6" name="Picture 5"/>
          <p:cNvPicPr>
            <a:picLocks noChangeAspect="1"/>
          </p:cNvPicPr>
          <p:nvPr/>
        </p:nvPicPr>
        <p:blipFill>
          <a:blip r:embed="rId5"/>
          <a:stretch>
            <a:fillRect/>
          </a:stretch>
        </p:blipFill>
        <p:spPr>
          <a:xfrm>
            <a:off x="7530062" y="3167270"/>
            <a:ext cx="3045174" cy="242731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4127680"/>
      </p:ext>
    </p:extLst>
  </p:cSld>
  <p:clrMapOvr>
    <a:masterClrMapping/>
  </p:clrMapOvr>
  <mc:AlternateContent xmlns:mc="http://schemas.openxmlformats.org/markup-compatibility/2006">
    <mc:Choice xmlns:p14="http://schemas.microsoft.com/office/powerpoint/2010/main" Requires="p14">
      <p:transition spd="slow" p14:dur="2000" advTm="15061"/>
    </mc:Choice>
    <mc:Fallback>
      <p:transition spd="slow" advTm="1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7256" y="648932"/>
            <a:ext cx="6057363" cy="4832092"/>
          </a:xfrm>
          <a:prstGeom prst="rect">
            <a:avLst/>
          </a:prstGeom>
        </p:spPr>
        <p:txBody>
          <a:bodyPr wrap="square">
            <a:spAutoFit/>
          </a:bodyPr>
          <a:lstStyle/>
          <a:p>
            <a:pPr algn="r"/>
            <a:r>
              <a:rPr lang="fa-IR" sz="2800" dirty="0"/>
              <a:t>این بومرنگها معمولاً دو جزء یا دو بال دارند، البته امروزه می‌توانید بومرنگهایی با سه یا چند بال پیدا کنید. بیشتر بومرنگهای بازگشت‌کننده سی تا شصت سانتی‌متر طول دارند و بیشتر برای ورزش و بازی استفاده می‌شوند. در صورتی که این بومرنگها به شکل صحیح پرتاب شوند، یک مسیر دایره‌ای را در هوا طی می‌کنند و سپس به نقطه شروع برمی‌گردند، اما این بومرنگها برای شکار مناسب نیستند، چرا که اولاً هدف‌گیری با آنها مشکل است و ثانیاً در صورتی که به شکار برخورد کنند، دیگر برنمی‌گردند!</a:t>
            </a:r>
            <a:endParaRPr lang="en-US" sz="2800" dirty="0"/>
          </a:p>
        </p:txBody>
      </p:sp>
      <p:pic>
        <p:nvPicPr>
          <p:cNvPr id="3" name="Picture 2"/>
          <p:cNvPicPr>
            <a:picLocks noChangeAspect="1"/>
          </p:cNvPicPr>
          <p:nvPr/>
        </p:nvPicPr>
        <p:blipFill>
          <a:blip r:embed="rId4"/>
          <a:stretch>
            <a:fillRect/>
          </a:stretch>
        </p:blipFill>
        <p:spPr>
          <a:xfrm>
            <a:off x="695459" y="1112572"/>
            <a:ext cx="4069724" cy="42064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4161845"/>
      </p:ext>
    </p:extLst>
  </p:cSld>
  <p:clrMapOvr>
    <a:masterClrMapping/>
  </p:clrMapOvr>
  <mc:AlternateContent xmlns:mc="http://schemas.openxmlformats.org/markup-compatibility/2006">
    <mc:Choice xmlns:p14="http://schemas.microsoft.com/office/powerpoint/2010/main" Requires="p14">
      <p:transition spd="slow" p14:dur="2000" advTm="26079"/>
    </mc:Choice>
    <mc:Fallback>
      <p:transition spd="slow" advTm="2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7560" y="832405"/>
            <a:ext cx="6096000" cy="5262979"/>
          </a:xfrm>
          <a:prstGeom prst="rect">
            <a:avLst/>
          </a:prstGeom>
        </p:spPr>
        <p:txBody>
          <a:bodyPr>
            <a:spAutoFit/>
          </a:bodyPr>
          <a:lstStyle/>
          <a:p>
            <a:r>
              <a:rPr lang="fa-IR" sz="2800" dirty="0" smtClean="0"/>
              <a:t> </a:t>
            </a:r>
            <a:r>
              <a:rPr lang="fa-IR" sz="2800" dirty="0"/>
              <a:t>اما یک نوع دیگر از بومرنگها هستند که اصلاً برای برگشتن طراحی نشده‌اند. البته این بومرنگها هم از نظر ظاهری یک چوب خمیده هستند، اما بزرگ‌تر و سنگین‌تر و معمولاً بیش از یک متر طول دارند. بال این بومرنگها طراحی خاص بومرنگهای بازگشت‌کننده را ندارد و به همین دلیل به نقطه اول خود برنمی‌گردد، اما به خاطر شکل خمیده‌ای که دارد، به راحتی در هوا پرواز می‌کند و قادر است مسافت نسبتاً زیادی را با سرعت خوبی طی کند. از طرفی هم نشانه‌گیری با آن راحت‌تر است. به همین دلیل این بومرنگها برای شکار مورد استفاده قرار می‌گیرند</a:t>
            </a:r>
          </a:p>
        </p:txBody>
      </p:sp>
      <p:pic>
        <p:nvPicPr>
          <p:cNvPr id="3" name="Picture 2"/>
          <p:cNvPicPr>
            <a:picLocks noChangeAspect="1"/>
          </p:cNvPicPr>
          <p:nvPr/>
        </p:nvPicPr>
        <p:blipFill>
          <a:blip r:embed="rId4"/>
          <a:stretch>
            <a:fillRect/>
          </a:stretch>
        </p:blipFill>
        <p:spPr>
          <a:xfrm>
            <a:off x="618186" y="1403797"/>
            <a:ext cx="4069723" cy="3721994"/>
          </a:xfrm>
          <a:prstGeom prst="rect">
            <a:avLst/>
          </a:prstGeom>
          <a:ln w="228600" cap="sq" cmpd="thickThin">
            <a:solidFill>
              <a:srgbClr val="000000"/>
            </a:solidFill>
            <a:prstDash val="solid"/>
            <a:miter lim="800000"/>
          </a:ln>
          <a:effectLst>
            <a:innerShdw blurRad="76200">
              <a:srgbClr val="000000"/>
            </a:inn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9705141"/>
      </p:ext>
    </p:extLst>
  </p:cSld>
  <p:clrMapOvr>
    <a:masterClrMapping/>
  </p:clrMapOvr>
  <mc:AlternateContent xmlns:mc="http://schemas.openxmlformats.org/markup-compatibility/2006">
    <mc:Choice xmlns:p14="http://schemas.microsoft.com/office/powerpoint/2010/main" Requires="p14">
      <p:transition spd="slow" p14:dur="2000" advTm="24080"/>
    </mc:Choice>
    <mc:Fallback>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132522"/>
            <a:ext cx="5929773" cy="1020417"/>
          </a:xfrm>
        </p:spPr>
        <p:txBody>
          <a:bodyPr/>
          <a:lstStyle/>
          <a:p>
            <a:r>
              <a:rPr lang="fa-IR" cap="none" dirty="0">
                <a:ln w="12700">
                  <a:solidFill>
                    <a:schemeClr val="accent5"/>
                  </a:solidFill>
                  <a:prstDash val="solid"/>
                </a:ln>
                <a:pattFill prst="ltDnDiag">
                  <a:fgClr>
                    <a:schemeClr val="accent5">
                      <a:lumMod val="60000"/>
                      <a:lumOff val="40000"/>
                    </a:schemeClr>
                  </a:fgClr>
                  <a:bgClr>
                    <a:schemeClr val="bg1"/>
                  </a:bgClr>
                </a:pattFill>
                <a:effectLst/>
              </a:rPr>
              <a:t>چرا بومرنگ پرواز می‌کند؟</a:t>
            </a:r>
            <a:endParaRPr lang="en-US" cap="none"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225287" y="1152939"/>
            <a:ext cx="6891130" cy="5705061"/>
          </a:xfrm>
        </p:spPr>
        <p:txBody>
          <a:bodyPr>
            <a:normAutofit/>
          </a:bodyPr>
          <a:lstStyle/>
          <a:p>
            <a:r>
              <a:rPr lang="fa-IR" dirty="0"/>
              <a:t/>
            </a:r>
            <a:br>
              <a:rPr lang="fa-IR" dirty="0"/>
            </a:br>
            <a:r>
              <a:rPr lang="fa-IR" sz="3600" dirty="0">
                <a:effectLst/>
              </a:rPr>
              <a:t>اگر شما یک تکه چوب معمولی را پرتاب کنید، هیچ گاه به خوبی بومرنگ پرواز نمی‌کند. مهم‌ترین نکته این است که بومرنگ برخلاف یک چوب معمولی از دو بال تشکیل شده است</a:t>
            </a:r>
            <a:r>
              <a:rPr lang="fa-IR" sz="3600" dirty="0" smtClean="0">
                <a:effectLst/>
              </a:rPr>
              <a:t>.. </a:t>
            </a:r>
            <a:r>
              <a:rPr lang="fa-IR" sz="3600" dirty="0">
                <a:effectLst/>
              </a:rPr>
              <a:t>به همین دلیل بومرنگها نسبت به یک تکه چوب معمولی مسیر طولانی‌تری را طی می‌کنند و به خوبی پرواز می‌کنند.</a:t>
            </a:r>
            <a:r>
              <a:rPr lang="fa-IR" dirty="0"/>
              <a:t/>
            </a:r>
            <a:br>
              <a:rPr lang="fa-IR" dirty="0"/>
            </a:br>
            <a:endParaRPr lang="en-US" dirty="0"/>
          </a:p>
        </p:txBody>
      </p:sp>
      <p:pic>
        <p:nvPicPr>
          <p:cNvPr id="5" name="Picture 4"/>
          <p:cNvPicPr>
            <a:picLocks noChangeAspect="1"/>
          </p:cNvPicPr>
          <p:nvPr/>
        </p:nvPicPr>
        <p:blipFill>
          <a:blip r:embed="rId4"/>
          <a:stretch>
            <a:fillRect/>
          </a:stretch>
        </p:blipFill>
        <p:spPr>
          <a:xfrm>
            <a:off x="7538939" y="907774"/>
            <a:ext cx="3023043" cy="2292626"/>
          </a:xfrm>
          <a:prstGeom prst="rect">
            <a:avLst/>
          </a:prstGeom>
        </p:spPr>
      </p:pic>
      <p:pic>
        <p:nvPicPr>
          <p:cNvPr id="6" name="Picture 5"/>
          <p:cNvPicPr>
            <a:picLocks noChangeAspect="1"/>
          </p:cNvPicPr>
          <p:nvPr/>
        </p:nvPicPr>
        <p:blipFill>
          <a:blip r:embed="rId5"/>
          <a:stretch>
            <a:fillRect/>
          </a:stretch>
        </p:blipFill>
        <p:spPr>
          <a:xfrm>
            <a:off x="7538939" y="3200399"/>
            <a:ext cx="3023043" cy="2339009"/>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5685252"/>
      </p:ext>
    </p:extLst>
  </p:cSld>
  <p:clrMapOvr>
    <a:masterClrMapping/>
  </p:clrMapOvr>
  <mc:AlternateContent xmlns:mc="http://schemas.openxmlformats.org/markup-compatibility/2006">
    <mc:Choice xmlns:p14="http://schemas.microsoft.com/office/powerpoint/2010/main" Requires="p14">
      <p:transition spd="slow" p14:dur="2000" advTm="18056"/>
    </mc:Choice>
    <mc:Fallback>
      <p:transition spd="slow" advTm="1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7864" y="888642"/>
            <a:ext cx="6096000" cy="5016758"/>
          </a:xfrm>
          <a:prstGeom prst="rect">
            <a:avLst/>
          </a:prstGeom>
        </p:spPr>
        <p:txBody>
          <a:bodyPr>
            <a:spAutoFit/>
          </a:bodyPr>
          <a:lstStyle/>
          <a:p>
            <a:r>
              <a:rPr lang="fa-IR" sz="3200" dirty="0"/>
              <a:t>بال بومرنگ صاف نیست، بلکه مانند بال هواپیما، یک طرف آن صاف و طرف دیگر آن محدب است. این مسئله باعث می‌شود حرکت مولکول‌های هوا در سطح محدب آن سریع‌تر از سطح صاف آن باشد. بنابراین بین دو سطح آن اختلاف فشار هوا ایجاد می‌شود. به همین دلیل زمانی که بومرنگ در حال حرکت است، به علت وجود فشار هوای بیشتر در یک طرف، به سمت دیگر هل داده می‌شود</a:t>
            </a:r>
            <a:endParaRPr lang="en-US" sz="3200" dirty="0"/>
          </a:p>
        </p:txBody>
      </p:sp>
      <p:pic>
        <p:nvPicPr>
          <p:cNvPr id="3" name="Picture 2"/>
          <p:cNvPicPr>
            <a:picLocks noChangeAspect="1"/>
          </p:cNvPicPr>
          <p:nvPr/>
        </p:nvPicPr>
        <p:blipFill>
          <a:blip r:embed="rId4"/>
          <a:stretch>
            <a:fillRect/>
          </a:stretch>
        </p:blipFill>
        <p:spPr>
          <a:xfrm>
            <a:off x="746975" y="888642"/>
            <a:ext cx="4365938" cy="4043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7263980"/>
      </p:ext>
    </p:extLst>
  </p:cSld>
  <p:clrMapOvr>
    <a:masterClrMapping/>
  </p:clrMapOvr>
  <mc:AlternateContent xmlns:mc="http://schemas.openxmlformats.org/markup-compatibility/2006">
    <mc:Choice xmlns:p14="http://schemas.microsoft.com/office/powerpoint/2010/main" Requires="p14">
      <p:transition spd="slow" p14:dur="2000" advTm="25076"/>
    </mc:Choice>
    <mc:Fallback>
      <p:transition spd="slow" advTm="2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0896" y="806647"/>
            <a:ext cx="6096000" cy="5693866"/>
          </a:xfrm>
          <a:prstGeom prst="rect">
            <a:avLst/>
          </a:prstGeom>
        </p:spPr>
        <p:txBody>
          <a:bodyPr>
            <a:spAutoFit/>
          </a:bodyPr>
          <a:lstStyle/>
          <a:p>
            <a:r>
              <a:rPr lang="fa-IR" sz="2800" dirty="0"/>
              <a:t>اما اگر دقت کنید، متوجه می‌شوید که بومرنگ بیش از هر چیز شبیه ملخ هواپیما یا هلی‌کوپتر است که به جایی متصل نشده باشد. همان طور که می‌دانید، ملخ هواپیما و هلی‌کوپتر، باعث حرکت مستقیم و رو به جلو در جهت محور ملخ می‌شود. بنابراین در صورتی که بومرنگ را به طور عمودی گرفته و پرتاب کنیم، به سمت راست یا چپ حرکت می‌کند و برعکس در صورتی که آن را به طور افقی بگیریم، به سمت محور خود، یعنی به طور عمودی و مثل یک هلی‌کوپتر بالا می‌رود تا از چرخش بایستد و نیروی جاذبه آن را به زمین برگرداند. با این حال می‌دانیم که عملاً حرکت بومرنگ به این شکل نیست.</a:t>
            </a:r>
            <a:endParaRPr lang="en-US" sz="2800" dirty="0"/>
          </a:p>
        </p:txBody>
      </p:sp>
      <p:pic>
        <p:nvPicPr>
          <p:cNvPr id="3" name="Picture 2"/>
          <p:cNvPicPr>
            <a:picLocks noChangeAspect="1"/>
          </p:cNvPicPr>
          <p:nvPr/>
        </p:nvPicPr>
        <p:blipFill>
          <a:blip r:embed="rId4"/>
          <a:stretch>
            <a:fillRect/>
          </a:stretch>
        </p:blipFill>
        <p:spPr>
          <a:xfrm>
            <a:off x="560634" y="1400108"/>
            <a:ext cx="4476750" cy="33623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9304960"/>
      </p:ext>
    </p:extLst>
  </p:cSld>
  <p:clrMapOvr>
    <a:masterClrMapping/>
  </p:clrMapOvr>
  <mc:AlternateContent xmlns:mc="http://schemas.openxmlformats.org/markup-compatibility/2006">
    <mc:Choice xmlns:p14="http://schemas.microsoft.com/office/powerpoint/2010/main" Requires="p14">
      <p:transition spd="slow" p14:dur="2000" advTm="27591"/>
    </mc:Choice>
    <mc:Fallback>
      <p:transition spd="slow" advTm="2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412124"/>
            <a:ext cx="5929773" cy="605307"/>
          </a:xfrm>
        </p:spPr>
        <p:txBody>
          <a:bodyPr/>
          <a:lstStyle/>
          <a:p>
            <a:r>
              <a:rPr lang="fa-IR"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چرا بومرنگ برمی‌گردد؟</a:t>
            </a:r>
            <a:endParaRPr lang="en-US"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80304" y="1017431"/>
            <a:ext cx="7044744" cy="5679583"/>
          </a:xfrm>
        </p:spPr>
        <p:txBody>
          <a:bodyPr>
            <a:noAutofit/>
          </a:bodyPr>
          <a:lstStyle/>
          <a:p>
            <a:r>
              <a:rPr lang="fa-IR" sz="4400" dirty="0">
                <a:effectLst/>
              </a:rPr>
              <a:t>برخلاف ملخ هلی‌کوپتر و هواپیما که زمانی شروع به چرخش می‌کند که خود وسیله کاملاً ساکن باشد، شما بومرنگ را .پرتاب" می‌کنید. بنابراین بومرنگ علاوه بر حرکت چرخشی ملخ، یک حرکت چرخشی در هوا هم دارد. </a:t>
            </a:r>
            <a:endParaRPr lang="en-US" sz="4400" dirty="0"/>
          </a:p>
        </p:txBody>
      </p:sp>
      <p:pic>
        <p:nvPicPr>
          <p:cNvPr id="5" name="Picture 4"/>
          <p:cNvPicPr>
            <a:picLocks noChangeAspect="1"/>
          </p:cNvPicPr>
          <p:nvPr/>
        </p:nvPicPr>
        <p:blipFill>
          <a:blip r:embed="rId4"/>
          <a:stretch>
            <a:fillRect/>
          </a:stretch>
        </p:blipFill>
        <p:spPr>
          <a:xfrm>
            <a:off x="7583923" y="888642"/>
            <a:ext cx="2976752" cy="464927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37664"/>
      </p:ext>
    </p:extLst>
  </p:cSld>
  <p:clrMapOvr>
    <a:masterClrMapping/>
  </p:clrMapOvr>
  <mc:AlternateContent xmlns:mc="http://schemas.openxmlformats.org/markup-compatibility/2006">
    <mc:Choice xmlns:p14="http://schemas.microsoft.com/office/powerpoint/2010/main" Requires="p14">
      <p:transition spd="slow" p14:dur="2000" advTm="7519"/>
    </mc:Choice>
    <mc:Fallback>
      <p:transition spd="slow" advTm="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308</TotalTime>
  <Words>1365</Words>
  <Application>Microsoft Office PowerPoint</Application>
  <PresentationFormat>Widescreen</PresentationFormat>
  <Paragraphs>77</Paragraphs>
  <Slides>25</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Bookman Old Style</vt:lpstr>
      <vt:lpstr>Calibri</vt:lpstr>
      <vt:lpstr>Rockwell</vt:lpstr>
      <vt:lpstr>Times New Roman</vt:lpstr>
      <vt:lpstr>Damask</vt:lpstr>
      <vt:lpstr>  بومرنگ         </vt:lpstr>
      <vt:lpstr>فهرست                             </vt:lpstr>
      <vt:lpstr>بومرنگ چیست؟</vt:lpstr>
      <vt:lpstr>PowerPoint Presentation</vt:lpstr>
      <vt:lpstr>PowerPoint Presentation</vt:lpstr>
      <vt:lpstr>چرا بومرنگ پرواز می‌کند؟</vt:lpstr>
      <vt:lpstr>PowerPoint Presentation</vt:lpstr>
      <vt:lpstr>PowerPoint Presentation</vt:lpstr>
      <vt:lpstr>چرا بومرنگ برمی‌گردد؟</vt:lpstr>
      <vt:lpstr>PowerPoint Presentation</vt:lpstr>
      <vt:lpstr>PowerPoint Presentation</vt:lpstr>
      <vt:lpstr>PowerPoint Presentation</vt:lpstr>
      <vt:lpstr>بومرنگ از کجا آمده؟</vt:lpstr>
      <vt:lpstr>PowerPoint Presentation</vt:lpstr>
      <vt:lpstr>PowerPoint Presentation</vt:lpstr>
      <vt:lpstr>چگونه بومرنگ به سوی ما باز می گردد؟</vt:lpstr>
      <vt:lpstr>انواع بومرنگ</vt:lpstr>
      <vt:lpstr>خب حالا بریم سراغ قسمت جذاب چگونه بومرنگ بسازیم؟</vt:lpstr>
      <vt:lpstr>مرحله اول: کشیدن شکل</vt:lpstr>
      <vt:lpstr>مرحله دوم:برش طرح بومرنگ روی چوب </vt:lpstr>
      <vt:lpstr>مرحله سوم:سنباده زدن بومرنگ چوبی </vt:lpstr>
      <vt:lpstr>مرحله اخر:تزيينات</vt:lpstr>
      <vt:lpstr>نتیجه گیری</vt:lpstr>
      <vt:lpstr>PowerPoint Presentation</vt:lpstr>
      <vt:lpstr>منابع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بومرنگ</dc:title>
  <dc:creator>karencom</dc:creator>
  <cp:lastModifiedBy>karencom</cp:lastModifiedBy>
  <cp:revision>27</cp:revision>
  <dcterms:created xsi:type="dcterms:W3CDTF">2020-03-15T09:28:35Z</dcterms:created>
  <dcterms:modified xsi:type="dcterms:W3CDTF">2020-06-18T16:24:37Z</dcterms:modified>
</cp:coreProperties>
</file>